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66"/>
  </p:notesMasterIdLst>
  <p:sldIdLst>
    <p:sldId id="256" r:id="rId2"/>
    <p:sldId id="1542" r:id="rId3"/>
    <p:sldId id="1923" r:id="rId4"/>
    <p:sldId id="1697" r:id="rId5"/>
    <p:sldId id="1924" r:id="rId6"/>
    <p:sldId id="1968" r:id="rId7"/>
    <p:sldId id="1927" r:id="rId8"/>
    <p:sldId id="1926" r:id="rId9"/>
    <p:sldId id="1928" r:id="rId10"/>
    <p:sldId id="1546" r:id="rId11"/>
    <p:sldId id="1977" r:id="rId12"/>
    <p:sldId id="1934" r:id="rId13"/>
    <p:sldId id="1969" r:id="rId14"/>
    <p:sldId id="1932" r:id="rId15"/>
    <p:sldId id="1965" r:id="rId16"/>
    <p:sldId id="1933" r:id="rId17"/>
    <p:sldId id="1973" r:id="rId18"/>
    <p:sldId id="1974" r:id="rId19"/>
    <p:sldId id="1936" r:id="rId20"/>
    <p:sldId id="1979" r:id="rId21"/>
    <p:sldId id="1939" r:id="rId22"/>
    <p:sldId id="1940" r:id="rId23"/>
    <p:sldId id="1937" r:id="rId24"/>
    <p:sldId id="1985" r:id="rId25"/>
    <p:sldId id="1941" r:id="rId26"/>
    <p:sldId id="1975" r:id="rId27"/>
    <p:sldId id="1929" r:id="rId28"/>
    <p:sldId id="1930" r:id="rId29"/>
    <p:sldId id="1942" r:id="rId30"/>
    <p:sldId id="1943" r:id="rId31"/>
    <p:sldId id="1970" r:id="rId32"/>
    <p:sldId id="1971" r:id="rId33"/>
    <p:sldId id="1972" r:id="rId34"/>
    <p:sldId id="1966" r:id="rId35"/>
    <p:sldId id="1910" r:id="rId36"/>
    <p:sldId id="1945" r:id="rId37"/>
    <p:sldId id="1947" r:id="rId38"/>
    <p:sldId id="1946" r:id="rId39"/>
    <p:sldId id="1948" r:id="rId40"/>
    <p:sldId id="1949" r:id="rId41"/>
    <p:sldId id="1956" r:id="rId42"/>
    <p:sldId id="1944" r:id="rId43"/>
    <p:sldId id="1951" r:id="rId44"/>
    <p:sldId id="1952" r:id="rId45"/>
    <p:sldId id="1953" r:id="rId46"/>
    <p:sldId id="1954" r:id="rId47"/>
    <p:sldId id="1955" r:id="rId48"/>
    <p:sldId id="1960" r:id="rId49"/>
    <p:sldId id="1967" r:id="rId50"/>
    <p:sldId id="1961" r:id="rId51"/>
    <p:sldId id="1957" r:id="rId52"/>
    <p:sldId id="1958" r:id="rId53"/>
    <p:sldId id="1959" r:id="rId54"/>
    <p:sldId id="1962" r:id="rId55"/>
    <p:sldId id="1983" r:id="rId56"/>
    <p:sldId id="1984" r:id="rId57"/>
    <p:sldId id="1963" r:id="rId58"/>
    <p:sldId id="1976" r:id="rId59"/>
    <p:sldId id="1981" r:id="rId60"/>
    <p:sldId id="1964" r:id="rId61"/>
    <p:sldId id="1978" r:id="rId62"/>
    <p:sldId id="1982" r:id="rId63"/>
    <p:sldId id="1980" r:id="rId64"/>
    <p:sldId id="39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F09"/>
    <a:srgbClr val="2881E5"/>
    <a:srgbClr val="FFB7B7"/>
    <a:srgbClr val="40A940"/>
    <a:srgbClr val="008000"/>
    <a:srgbClr val="FFFFFF"/>
    <a:srgbClr val="000000"/>
    <a:srgbClr val="92D050"/>
    <a:srgbClr val="F4CCCC"/>
    <a:srgbClr val="D9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0" autoAdjust="0"/>
    <p:restoredTop sz="83567" autoAdjust="0"/>
  </p:normalViewPr>
  <p:slideViewPr>
    <p:cSldViewPr snapToGrid="0">
      <p:cViewPr varScale="1">
        <p:scale>
          <a:sx n="89" d="100"/>
          <a:sy n="89" d="100"/>
        </p:scale>
        <p:origin x="192" y="360"/>
      </p:cViewPr>
      <p:guideLst/>
    </p:cSldViewPr>
  </p:slideViewPr>
  <p:outlineViewPr>
    <p:cViewPr>
      <p:scale>
        <a:sx n="33" d="100"/>
        <a:sy n="33" d="100"/>
      </p:scale>
      <p:origin x="0" y="-130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2F9D4-9DC5-4F69-96EE-C0085E48CA19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9C55F-6F3E-4A53-8EA6-E6648FC97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9C55F-6F3E-4A53-8EA6-E6648FC976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9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57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EC17E-4ED7-46CE-8966-8ED2F5459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B989E-E032-483C-A04A-5E5CA8153020}"/>
              </a:ext>
            </a:extLst>
          </p:cNvPr>
          <p:cNvSpPr txBox="1">
            <a:spLocks/>
          </p:cNvSpPr>
          <p:nvPr userDrawn="1"/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venir Next LT Pro" panose="020B0504020202020204" pitchFamily="34" charset="0"/>
                <a:ea typeface="Avenir Next LT Pro" panose="020B0504020202020204" pitchFamily="34" charset="0"/>
                <a:cs typeface="Avenir Next LT Pro" panose="020B0504020202020204" pitchFamily="34" charset="0"/>
              </a:defRPr>
            </a:lvl1pPr>
          </a:lstStyle>
          <a:p>
            <a:r>
              <a:rPr lang="en-US" dirty="0"/>
              <a:t>Next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55A0D-CB56-437C-8654-B4D7670CA199}"/>
              </a:ext>
            </a:extLst>
          </p:cNvPr>
          <p:cNvGrpSpPr/>
          <p:nvPr userDrawn="1"/>
        </p:nvGrpSpPr>
        <p:grpSpPr>
          <a:xfrm>
            <a:off x="1212714" y="2895600"/>
            <a:ext cx="1279795" cy="1279795"/>
            <a:chOff x="5746615" y="274184"/>
            <a:chExt cx="698770" cy="69877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F28812-8EFB-41F3-87AD-40953B35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800128" y="289200"/>
              <a:ext cx="626648" cy="629896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F903A2-6CB3-4596-BADC-10AC3DD3FEC4}"/>
                </a:ext>
              </a:extLst>
            </p:cNvPr>
            <p:cNvSpPr/>
            <p:nvPr userDrawn="1"/>
          </p:nvSpPr>
          <p:spPr>
            <a:xfrm>
              <a:off x="5746615" y="274184"/>
              <a:ext cx="698770" cy="698770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3EE1B5-0DEF-445B-874D-8971C350C9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5783076" y="313421"/>
              <a:ext cx="626648" cy="629896"/>
            </a:xfrm>
            <a:prstGeom prst="ellipse">
              <a:avLst/>
            </a:prstGeom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DD3997-FE72-40CB-B02A-01FE3B479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315325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AD8DB-2D7B-462B-9126-9F0816BDB5AD}"/>
              </a:ext>
            </a:extLst>
          </p:cNvPr>
          <p:cNvSpPr txBox="1"/>
          <p:nvPr userDrawn="1"/>
        </p:nvSpPr>
        <p:spPr>
          <a:xfrm>
            <a:off x="1200953" y="3446584"/>
            <a:ext cx="1280160" cy="91440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913392"/>
              </a:avLst>
            </a:prstTxWarp>
            <a:spAutoFit/>
          </a:bodyPr>
          <a:lstStyle/>
          <a:p>
            <a:pPr algn="ctr"/>
            <a:r>
              <a:rPr lang="en-US" b="1" spc="3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18223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05FCB-D897-4BA5-AF8F-8BBB1B48C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73930-84D6-47D2-B40F-F75998C00EBC}"/>
              </a:ext>
            </a:extLst>
          </p:cNvPr>
          <p:cNvSpPr txBox="1"/>
          <p:nvPr/>
        </p:nvSpPr>
        <p:spPr>
          <a:xfrm>
            <a:off x="2724150" y="2515897"/>
            <a:ext cx="6743700" cy="182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1500" b="1" spc="600" dirty="0">
                <a:solidFill>
                  <a:schemeClr val="bg1"/>
                </a:solidFill>
                <a:latin typeface="Avenir Next LT Pro" panose="020B0504020202020204" pitchFamily="34" charset="0"/>
              </a:rPr>
              <a:t>RECAP</a:t>
            </a:r>
          </a:p>
          <a:p>
            <a:pPr algn="ctr">
              <a:lnSpc>
                <a:spcPct val="7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Avenir Next LT Pro" panose="020B0504020202020204" pitchFamily="34" charset="0"/>
              </a:rPr>
              <a:t>From Last Lecture</a:t>
            </a:r>
            <a:endParaRPr lang="en-US" sz="11500" b="1" spc="-15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5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thic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9FC0E4-8AE8-49A2-A4D0-C4D8E072579E}"/>
              </a:ext>
            </a:extLst>
          </p:cNvPr>
          <p:cNvGrpSpPr/>
          <p:nvPr userDrawn="1"/>
        </p:nvGrpSpPr>
        <p:grpSpPr>
          <a:xfrm>
            <a:off x="11779709" y="4"/>
            <a:ext cx="433421" cy="358604"/>
            <a:chOff x="2611179" y="2441428"/>
            <a:chExt cx="502444" cy="415712"/>
          </a:xfrm>
        </p:grpSpPr>
        <p:sp>
          <p:nvSpPr>
            <p:cNvPr id="12" name="Rectangle: Diagonal Corners Snipped 11">
              <a:extLst>
                <a:ext uri="{FF2B5EF4-FFF2-40B4-BE49-F238E27FC236}">
                  <a16:creationId xmlns:a16="http://schemas.microsoft.com/office/drawing/2014/main" id="{3DAA9D11-FED4-43CA-9777-1AE59AFD02E9}"/>
                </a:ext>
              </a:extLst>
            </p:cNvPr>
            <p:cNvSpPr/>
            <p:nvPr/>
          </p:nvSpPr>
          <p:spPr>
            <a:xfrm rot="5400000">
              <a:off x="2656490" y="2425446"/>
              <a:ext cx="415712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A9B60-6EA9-4948-91E8-138B7CC9770C}"/>
                </a:ext>
              </a:extLst>
            </p:cNvPr>
            <p:cNvSpPr txBox="1"/>
            <p:nvPr/>
          </p:nvSpPr>
          <p:spPr>
            <a:xfrm>
              <a:off x="2611179" y="2447003"/>
              <a:ext cx="502444" cy="392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0000FF"/>
                  </a:solidFill>
                  <a:effectLst/>
                  <a:latin typeface="Roboto"/>
                </a:rPr>
                <a:t>⚖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gorithm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BE852-2095-4483-892B-253A7D71B04F}"/>
              </a:ext>
            </a:extLst>
          </p:cNvPr>
          <p:cNvGrpSpPr/>
          <p:nvPr userDrawn="1"/>
        </p:nvGrpSpPr>
        <p:grpSpPr>
          <a:xfrm>
            <a:off x="11760462" y="0"/>
            <a:ext cx="431616" cy="359288"/>
            <a:chOff x="3016451" y="3161406"/>
            <a:chExt cx="500356" cy="416505"/>
          </a:xfrm>
        </p:grpSpPr>
        <p:sp>
          <p:nvSpPr>
            <p:cNvPr id="8" name="Rectangle: Diagonal Corners Snipped 7">
              <a:extLst>
                <a:ext uri="{FF2B5EF4-FFF2-40B4-BE49-F238E27FC236}">
                  <a16:creationId xmlns:a16="http://schemas.microsoft.com/office/drawing/2014/main" id="{1351086C-2F1B-496D-A0BB-453E7C4F0E50}"/>
                </a:ext>
              </a:extLst>
            </p:cNvPr>
            <p:cNvSpPr/>
            <p:nvPr/>
          </p:nvSpPr>
          <p:spPr>
            <a:xfrm rot="5400000">
              <a:off x="3086266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8D59C-5A50-48F1-B1B6-ADDAB87E2560}"/>
                </a:ext>
              </a:extLst>
            </p:cNvPr>
            <p:cNvSpPr txBox="1"/>
            <p:nvPr/>
          </p:nvSpPr>
          <p:spPr>
            <a:xfrm>
              <a:off x="3016451" y="3185443"/>
              <a:ext cx="447378" cy="39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dirty="0">
                  <a:solidFill>
                    <a:srgbClr val="CC0000"/>
                  </a:solidFill>
                  <a:effectLst/>
                  <a:latin typeface="Avenir Next LT Pro" panose="020B0504020202020204" pitchFamily="34" charset="0"/>
                </a:rPr>
                <a:t>⚒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15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lica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D84F-9A15-4999-9329-682A4035EF34}"/>
              </a:ext>
            </a:extLst>
          </p:cNvPr>
          <p:cNvGrpSpPr/>
          <p:nvPr userDrawn="1"/>
        </p:nvGrpSpPr>
        <p:grpSpPr>
          <a:xfrm>
            <a:off x="11805824" y="-43632"/>
            <a:ext cx="386176" cy="461665"/>
            <a:chOff x="2745283" y="3110828"/>
            <a:chExt cx="447675" cy="535186"/>
          </a:xfrm>
        </p:grpSpPr>
        <p:sp>
          <p:nvSpPr>
            <p:cNvPr id="5" name="Rectangle: Diagonal Corners Snipped 4">
              <a:extLst>
                <a:ext uri="{FF2B5EF4-FFF2-40B4-BE49-F238E27FC236}">
                  <a16:creationId xmlns:a16="http://schemas.microsoft.com/office/drawing/2014/main" id="{9F6134D7-95A9-476A-BB46-F3C6CBE28FE2}"/>
                </a:ext>
              </a:extLst>
            </p:cNvPr>
            <p:cNvSpPr/>
            <p:nvPr/>
          </p:nvSpPr>
          <p:spPr>
            <a:xfrm rot="5400000">
              <a:off x="2762417" y="3144272"/>
              <a:ext cx="413408" cy="447675"/>
            </a:xfrm>
            <a:prstGeom prst="snip2DiagRect">
              <a:avLst>
                <a:gd name="adj1" fmla="val 0"/>
                <a:gd name="adj2" fmla="val 4432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1C2D83-F216-44E3-86B8-3695B3AD2FBB}"/>
                </a:ext>
              </a:extLst>
            </p:cNvPr>
            <p:cNvSpPr txBox="1"/>
            <p:nvPr/>
          </p:nvSpPr>
          <p:spPr>
            <a:xfrm>
              <a:off x="2758202" y="3110828"/>
              <a:ext cx="361653" cy="535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dirty="0">
                  <a:ln>
                    <a:solidFill>
                      <a:schemeClr val="tx1"/>
                    </a:solidFill>
                  </a:ln>
                  <a:solidFill>
                    <a:srgbClr val="6AA84F"/>
                  </a:solidFill>
                  <a:effectLst/>
                  <a:latin typeface="Avenir Next LT Pro" panose="020B0504020202020204" pitchFamily="34" charset="0"/>
                </a:rPr>
                <a:t>⚑</a:t>
              </a:r>
              <a:endParaRPr lang="en-US" sz="24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DB29-AB95-4105-9E4F-6E4748F634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2929-A492-40BE-AE3F-520F3ED6FA20}"/>
              </a:ext>
            </a:extLst>
          </p:cNvPr>
          <p:cNvSpPr/>
          <p:nvPr/>
        </p:nvSpPr>
        <p:spPr>
          <a:xfrm>
            <a:off x="0" y="-184558"/>
            <a:ext cx="2444097" cy="7164198"/>
          </a:xfrm>
          <a:prstGeom prst="rect">
            <a:avLst/>
          </a:prstGeom>
          <a:solidFill>
            <a:srgbClr val="D73F0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7981218-7110-4AF9-8095-52BC882D52FC}"/>
              </a:ext>
            </a:extLst>
          </p:cNvPr>
          <p:cNvSpPr txBox="1">
            <a:spLocks/>
          </p:cNvSpPr>
          <p:nvPr/>
        </p:nvSpPr>
        <p:spPr>
          <a:xfrm>
            <a:off x="143438" y="146507"/>
            <a:ext cx="2620711" cy="165576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endParaRPr lang="en-US" sz="4000" b="1" spc="-150" dirty="0">
              <a:solidFill>
                <a:schemeClr val="bg1"/>
              </a:solidFill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Today’s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Learning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4000" b="1" spc="-150" dirty="0">
                <a:solidFill>
                  <a:schemeClr val="bg1"/>
                </a:solidFill>
              </a:rPr>
              <a:t>Objectives</a:t>
            </a:r>
          </a:p>
        </p:txBody>
      </p:sp>
      <p:pic>
        <p:nvPicPr>
          <p:cNvPr id="7" name="Picture 18" descr="Oregon State University - Madison Ave. Collective">
            <a:extLst>
              <a:ext uri="{FF2B5EF4-FFF2-40B4-BE49-F238E27FC236}">
                <a16:creationId xmlns:a16="http://schemas.microsoft.com/office/drawing/2014/main" id="{F7BA9998-603C-4C92-AE23-8B842225C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601" y="5273831"/>
            <a:ext cx="1164894" cy="14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EB49210-9B08-4174-9147-145508AD1DA6}"/>
              </a:ext>
            </a:extLst>
          </p:cNvPr>
          <p:cNvSpPr txBox="1">
            <a:spLocks/>
          </p:cNvSpPr>
          <p:nvPr/>
        </p:nvSpPr>
        <p:spPr>
          <a:xfrm>
            <a:off x="160628" y="18818"/>
            <a:ext cx="2234310" cy="37165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u="sng" spc="-150" dirty="0"/>
              <a:t>CS434 – ML + DM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FC9128-C149-4340-AB33-5756D33E3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8625" y="390525"/>
            <a:ext cx="8909050" cy="596106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Questions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7"/>
            <a:ext cx="11221496" cy="5847071"/>
          </a:xfrm>
          <a:prstGeom prst="rect">
            <a:avLst/>
          </a:prstGeom>
        </p:spPr>
        <p:txBody>
          <a:bodyPr lIns="274320" tIns="457200" rIns="2743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C_Activity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Question Break!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-90547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3640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113543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40291"/>
              <a:ext cx="1038113" cy="1043493"/>
            </a:xfrm>
            <a:prstGeom prst="ellipse">
              <a:avLst/>
            </a:prstGeom>
          </p:spPr>
        </p:pic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7CB28B-E18F-4B0A-A656-645654393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11221496" cy="3601062"/>
          </a:xfrm>
          <a:prstGeom prst="rect">
            <a:avLst/>
          </a:prstGeom>
        </p:spPr>
        <p:txBody>
          <a:bodyPr lIns="274320" tIns="274320" rIns="274320" anchor="ctr"/>
          <a:lstStyle>
            <a:lvl1pPr marL="0" indent="0" algn="ctr">
              <a:buNone/>
              <a:defRPr sz="24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8DFC11-0A57-4417-96F4-F21440FCBA8A}"/>
              </a:ext>
            </a:extLst>
          </p:cNvPr>
          <p:cNvSpPr/>
          <p:nvPr userDrawn="1"/>
        </p:nvSpPr>
        <p:spPr>
          <a:xfrm>
            <a:off x="608848" y="4371143"/>
            <a:ext cx="5363556" cy="1013255"/>
          </a:xfrm>
          <a:prstGeom prst="roundRect">
            <a:avLst/>
          </a:prstGeom>
          <a:solidFill>
            <a:srgbClr val="9BE5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A7E196-73A2-453A-9E97-C87612E601B6}"/>
              </a:ext>
            </a:extLst>
          </p:cNvPr>
          <p:cNvSpPr/>
          <p:nvPr userDrawn="1"/>
        </p:nvSpPr>
        <p:spPr>
          <a:xfrm>
            <a:off x="608848" y="5512962"/>
            <a:ext cx="5363556" cy="1013255"/>
          </a:xfrm>
          <a:prstGeom prst="roundRect">
            <a:avLst/>
          </a:prstGeom>
          <a:solidFill>
            <a:srgbClr val="81FFB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B121F-8CF3-40AC-B87A-29A49F7A4B94}"/>
              </a:ext>
            </a:extLst>
          </p:cNvPr>
          <p:cNvSpPr/>
          <p:nvPr userDrawn="1"/>
        </p:nvSpPr>
        <p:spPr>
          <a:xfrm>
            <a:off x="6283333" y="4367748"/>
            <a:ext cx="5363556" cy="1013255"/>
          </a:xfrm>
          <a:prstGeom prst="roundRect">
            <a:avLst/>
          </a:prstGeom>
          <a:solidFill>
            <a:srgbClr val="FF7D7D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4123F1-8A57-4B19-95FA-018A8E3D7774}"/>
              </a:ext>
            </a:extLst>
          </p:cNvPr>
          <p:cNvSpPr/>
          <p:nvPr userDrawn="1"/>
        </p:nvSpPr>
        <p:spPr>
          <a:xfrm>
            <a:off x="6283333" y="5509567"/>
            <a:ext cx="5363556" cy="1013255"/>
          </a:xfrm>
          <a:prstGeom prst="roundRect">
            <a:avLst/>
          </a:prstGeom>
          <a:solidFill>
            <a:srgbClr val="FFFFA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84D071-BB72-4AB2-9B14-817DB6E4640D}"/>
              </a:ext>
            </a:extLst>
          </p:cNvPr>
          <p:cNvSpPr/>
          <p:nvPr userDrawn="1"/>
        </p:nvSpPr>
        <p:spPr>
          <a:xfrm>
            <a:off x="386412" y="4674685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DF69E2-79C3-4F4F-BC35-BD084B42F457}"/>
              </a:ext>
            </a:extLst>
          </p:cNvPr>
          <p:cNvSpPr/>
          <p:nvPr userDrawn="1"/>
        </p:nvSpPr>
        <p:spPr>
          <a:xfrm>
            <a:off x="6144577" y="4674684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18DBF-80C5-4B97-8E0B-BD4EF19DC43E}"/>
              </a:ext>
            </a:extLst>
          </p:cNvPr>
          <p:cNvSpPr/>
          <p:nvPr userDrawn="1"/>
        </p:nvSpPr>
        <p:spPr>
          <a:xfrm>
            <a:off x="400071" y="5830842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8B9258-1675-4A1C-8CA4-E72FE7EBA5DF}"/>
              </a:ext>
            </a:extLst>
          </p:cNvPr>
          <p:cNvSpPr/>
          <p:nvPr userDrawn="1"/>
        </p:nvSpPr>
        <p:spPr>
          <a:xfrm>
            <a:off x="6122695" y="5830841"/>
            <a:ext cx="321276" cy="3707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3901E0-C842-423E-BBC6-6544F8CE0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4" y="4410765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0F83A56-5AAF-4516-BF8C-BA083C02A4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532" y="4410765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501B0B-27B0-420B-B8AD-D97E9AAA04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932" y="5538737"/>
            <a:ext cx="52516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6C570A0-1D1E-41D1-9876-A19DA201F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9740" y="5538737"/>
            <a:ext cx="5166279" cy="9248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>
                <a:latin typeface="Avenir Next LT Pro" panose="020B05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earch Showcase">
    <p:bg>
      <p:bgPr>
        <a:solidFill>
          <a:srgbClr val="D73F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7">
            <a:extLst>
              <a:ext uri="{FF2B5EF4-FFF2-40B4-BE49-F238E27FC236}">
                <a16:creationId xmlns:a16="http://schemas.microsoft.com/office/drawing/2014/main" id="{77FE03BE-819F-46EE-9F4C-665066E2A6CB}"/>
              </a:ext>
            </a:extLst>
          </p:cNvPr>
          <p:cNvSpPr/>
          <p:nvPr/>
        </p:nvSpPr>
        <p:spPr>
          <a:xfrm flipH="1">
            <a:off x="397175" y="89515"/>
            <a:ext cx="12044501" cy="365712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Research Showcase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127700-164F-45BC-9BE2-B124D88669DC}"/>
              </a:ext>
            </a:extLst>
          </p:cNvPr>
          <p:cNvSpPr/>
          <p:nvPr/>
        </p:nvSpPr>
        <p:spPr>
          <a:xfrm>
            <a:off x="5542525" y="70094"/>
            <a:ext cx="1106951" cy="11069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85A01-A21B-4438-A2B7-56FDB6FE0B04}"/>
              </a:ext>
            </a:extLst>
          </p:cNvPr>
          <p:cNvSpPr/>
          <p:nvPr/>
        </p:nvSpPr>
        <p:spPr>
          <a:xfrm>
            <a:off x="485252" y="612840"/>
            <a:ext cx="11221496" cy="5846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2920" rIns="182880" bIns="0" rtlCol="0" anchor="t"/>
          <a:lstStyle/>
          <a:p>
            <a:pPr algn="l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69AA5-3B87-4BDD-82A9-DD74BAC63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2314F1-F584-49C6-910E-92BD0CBD3531}"/>
              </a:ext>
            </a:extLst>
          </p:cNvPr>
          <p:cNvGrpSpPr/>
          <p:nvPr/>
        </p:nvGrpSpPr>
        <p:grpSpPr>
          <a:xfrm>
            <a:off x="5746615" y="274184"/>
            <a:ext cx="698770" cy="698770"/>
            <a:chOff x="1498060" y="894945"/>
            <a:chExt cx="1157591" cy="1157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13E5-A791-4683-99E9-CC4E1056389E}"/>
                </a:ext>
              </a:extLst>
            </p:cNvPr>
            <p:cNvSpPr/>
            <p:nvPr/>
          </p:nvSpPr>
          <p:spPr>
            <a:xfrm>
              <a:off x="1498060" y="894945"/>
              <a:ext cx="1157591" cy="1157591"/>
            </a:xfrm>
            <a:prstGeom prst="ellipse">
              <a:avLst/>
            </a:prstGeom>
            <a:solidFill>
              <a:schemeClr val="bg1"/>
            </a:solidFill>
            <a:ln w="1270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12B823A-E2A2-478D-937D-484B8BEF1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427"/>
            <a:stretch/>
          </p:blipFill>
          <p:spPr>
            <a:xfrm>
              <a:off x="1586710" y="919821"/>
              <a:ext cx="1038113" cy="10434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2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192"/>
            <a:ext cx="10353137" cy="358604"/>
          </a:xfrm>
          <a:prstGeom prst="rect">
            <a:avLst/>
          </a:prstGeom>
          <a:noFill/>
          <a:ln>
            <a:noFill/>
          </a:ln>
        </p:spPr>
        <p:txBody>
          <a:bodyPr vert="horz" lIns="54864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nip Diagonal Corner Rectangle 8"/>
          <p:cNvSpPr/>
          <p:nvPr/>
        </p:nvSpPr>
        <p:spPr>
          <a:xfrm flipH="1">
            <a:off x="11786616" y="6534181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6616" y="6534181"/>
            <a:ext cx="368808" cy="28251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02C8B7B2-9496-47E5-990F-169BD0B1D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492875"/>
            <a:ext cx="1041149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D73F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CS 434</a:t>
            </a:r>
          </a:p>
        </p:txBody>
      </p:sp>
      <p:sp>
        <p:nvSpPr>
          <p:cNvPr id="8" name="Snip Diagonal Corner Rectangle 7"/>
          <p:cNvSpPr/>
          <p:nvPr/>
        </p:nvSpPr>
        <p:spPr>
          <a:xfrm flipH="1">
            <a:off x="0" y="0"/>
            <a:ext cx="493776" cy="365125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18" descr="Oregon State University - Madison Ave. Collective">
            <a:extLst>
              <a:ext uri="{FF2B5EF4-FFF2-40B4-BE49-F238E27FC236}">
                <a16:creationId xmlns:a16="http://schemas.microsoft.com/office/drawing/2014/main" id="{D316C1F0-6231-4A3E-9FB1-05A86CF42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990" y="40760"/>
            <a:ext cx="229795" cy="28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2919E-90F0-48EB-A57A-5451A1CD1C2B}"/>
              </a:ext>
            </a:extLst>
          </p:cNvPr>
          <p:cNvSpPr txBox="1"/>
          <p:nvPr userDrawn="1"/>
        </p:nvSpPr>
        <p:spPr>
          <a:xfrm>
            <a:off x="5606199" y="6675437"/>
            <a:ext cx="979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venir Next LT Pro" panose="020B0504020202020204" pitchFamily="34" charset="0"/>
              </a:rPr>
              <a:t>© Stefan Lee</a:t>
            </a:r>
          </a:p>
        </p:txBody>
      </p:sp>
    </p:spTree>
    <p:extLst>
      <p:ext uri="{BB962C8B-B14F-4D97-AF65-F5344CB8AC3E}">
        <p14:creationId xmlns:p14="http://schemas.microsoft.com/office/powerpoint/2010/main" val="90344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6" r:id="rId4"/>
    <p:sldLayoutId id="2147483677" r:id="rId5"/>
    <p:sldLayoutId id="2147483673" r:id="rId6"/>
    <p:sldLayoutId id="2147483674" r:id="rId7"/>
    <p:sldLayoutId id="2147483680" r:id="rId8"/>
    <p:sldLayoutId id="2147483675" r:id="rId9"/>
    <p:sldLayoutId id="2147483678" r:id="rId10"/>
    <p:sldLayoutId id="2147483679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venir Next LT Pro" panose="020B0504020202020204" pitchFamily="34" charset="0"/>
          <a:ea typeface="Avenir Next LT Pro" panose="020B0504020202020204" pitchFamily="34" charset="0"/>
          <a:cs typeface="Avenir Next LT Pro" panose="020B05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greitemann.github.io/svm-demo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18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9.png"/><Relationship Id="rId7" Type="http://schemas.openxmlformats.org/officeDocument/2006/relationships/image" Target="../media/image20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20.svg"/><Relationship Id="rId5" Type="http://schemas.openxmlformats.org/officeDocument/2006/relationships/image" Target="../media/image730.png"/><Relationship Id="rId10" Type="http://schemas.openxmlformats.org/officeDocument/2006/relationships/image" Target="../media/image19.png"/><Relationship Id="rId4" Type="http://schemas.openxmlformats.org/officeDocument/2006/relationships/image" Target="../media/image720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60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5" Type="http://schemas.openxmlformats.org/officeDocument/2006/relationships/image" Target="../media/image911.png"/><Relationship Id="rId4" Type="http://schemas.openxmlformats.org/officeDocument/2006/relationships/image" Target="../media/image6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1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113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8.png"/><Relationship Id="rId7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1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jgreitemann.github.io/svm-demo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9462-2E8A-4069-9BD7-720964E16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450" y="1122363"/>
            <a:ext cx="10071100" cy="2387600"/>
          </a:xfrm>
        </p:spPr>
        <p:txBody>
          <a:bodyPr lIns="0" rIns="0"/>
          <a:lstStyle/>
          <a:p>
            <a:r>
              <a:rPr lang="en-US" b="1" dirty="0"/>
              <a:t>Machine Learning </a:t>
            </a:r>
            <a:br>
              <a:rPr lang="en-US" b="1" dirty="0"/>
            </a:br>
            <a:r>
              <a:rPr lang="en-US" b="1" dirty="0"/>
              <a:t>and Data Mining</a:t>
            </a:r>
            <a:endParaRPr lang="en-US" b="1" strike="sngStri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C7452-5743-4F4A-9B65-4D5F146FE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4.2: Hard-Margin Support Vector Machines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64CAFBF-F4D7-4817-86F0-3C0E46CA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3" y="5516004"/>
            <a:ext cx="1067437" cy="10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3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A302-8C94-4F4F-AE58-C633C5C7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Topic: </a:t>
            </a:r>
            <a:r>
              <a:rPr lang="en-US" dirty="0"/>
              <a:t>Support Vector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28C2A-FE10-45BD-BA64-7D09AAA57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6E121A-E644-4ACA-B9C2-09C7D98E2C55}"/>
              </a:ext>
            </a:extLst>
          </p:cNvPr>
          <p:cNvSpPr txBox="1"/>
          <p:nvPr/>
        </p:nvSpPr>
        <p:spPr>
          <a:xfrm>
            <a:off x="465409" y="1443192"/>
            <a:ext cx="62020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Algorithm Name: </a:t>
            </a:r>
            <a:r>
              <a:rPr lang="en-US" sz="2000" dirty="0">
                <a:latin typeface="Avenir Next LT Pro" panose="020B0504020202020204" pitchFamily="34" charset="0"/>
              </a:rPr>
              <a:t>Support Vector Machines (SVM)</a:t>
            </a: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Type</a:t>
            </a:r>
            <a:r>
              <a:rPr lang="en-US" sz="2000" dirty="0">
                <a:latin typeface="Avenir Next LT Pro" panose="020B0504020202020204" pitchFamily="34" charset="0"/>
              </a:rPr>
              <a:t>: Supervised Linear Classifier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1FC02-BE0C-4387-B007-62B7694E141C}"/>
              </a:ext>
            </a:extLst>
          </p:cNvPr>
          <p:cNvSpPr txBox="1"/>
          <p:nvPr/>
        </p:nvSpPr>
        <p:spPr>
          <a:xfrm>
            <a:off x="465408" y="3052232"/>
            <a:ext cx="62020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Key Idea: </a:t>
            </a:r>
            <a:r>
              <a:rPr lang="en-US" sz="2000" dirty="0">
                <a:latin typeface="Avenir Next LT Pro" panose="020B0504020202020204" pitchFamily="34" charset="0"/>
              </a:rPr>
              <a:t>Find the linear decision boundary that maximizes the margin between positive and negative examples.</a:t>
            </a:r>
          </a:p>
        </p:txBody>
      </p:sp>
      <p:pic>
        <p:nvPicPr>
          <p:cNvPr id="8" name="Picture 2" descr="Support Vector Machines (SVMs)">
            <a:extLst>
              <a:ext uri="{FF2B5EF4-FFF2-40B4-BE49-F238E27FC236}">
                <a16:creationId xmlns:a16="http://schemas.microsoft.com/office/drawing/2014/main" id="{3DE0B986-C58A-4437-B3E3-FD1B2578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391" y="624374"/>
            <a:ext cx="3880071" cy="3828566"/>
          </a:xfrm>
          <a:prstGeom prst="roundRect">
            <a:avLst>
              <a:gd name="adj" fmla="val 39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BF6CF-10BC-40E3-AF14-AB8BA9E94044}"/>
              </a:ext>
            </a:extLst>
          </p:cNvPr>
          <p:cNvSpPr txBox="1"/>
          <p:nvPr/>
        </p:nvSpPr>
        <p:spPr>
          <a:xfrm>
            <a:off x="465408" y="4969048"/>
            <a:ext cx="10783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What is a support vector? </a:t>
            </a:r>
            <a:r>
              <a:rPr lang="en-US" sz="2000" dirty="0">
                <a:latin typeface="Avenir Next LT Pro" panose="020B0504020202020204" pitchFamily="34" charset="0"/>
              </a:rPr>
              <a:t>We’ll need to run through a lot of somewhat unintuitive math to really understand the structure of this problem. But the result will give us tremendous insight into this problem … and it’ll build character.</a:t>
            </a:r>
          </a:p>
        </p:txBody>
      </p:sp>
    </p:spTree>
    <p:extLst>
      <p:ext uri="{BB962C8B-B14F-4D97-AF65-F5344CB8AC3E}">
        <p14:creationId xmlns:p14="http://schemas.microsoft.com/office/powerpoint/2010/main" val="19614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36F-D7EB-4153-848A-840823CA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9C16E-FBA7-4BCB-A3AC-4147259C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E9C1A-CF83-4317-B543-C9EC820851D3}"/>
              </a:ext>
            </a:extLst>
          </p:cNvPr>
          <p:cNvSpPr txBox="1"/>
          <p:nvPr/>
        </p:nvSpPr>
        <p:spPr>
          <a:xfrm>
            <a:off x="3069772" y="3225673"/>
            <a:ext cx="61395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https://jgreitemann.github.io/svm-demo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00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Max-Margin Classifiers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0F8B85-D277-4727-ABC4-CDE2E57FBF00}"/>
              </a:ext>
            </a:extLst>
          </p:cNvPr>
          <p:cNvGrpSpPr/>
          <p:nvPr/>
        </p:nvGrpSpPr>
        <p:grpSpPr>
          <a:xfrm>
            <a:off x="1268436" y="858329"/>
            <a:ext cx="1881420" cy="4783904"/>
            <a:chOff x="4674605" y="715454"/>
            <a:chExt cx="2930203" cy="47839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2BD2AF6-B47E-4DC1-A508-5F440DF8900D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65D4F0C-3030-4156-98C8-291F97AD31A5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414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48E97C4-EDBE-435D-A545-DAC29AED2F25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8D03614-882E-4660-BC4C-F6181E6295C7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DC5109-1949-463C-B1D0-C511A4E1BCAD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FD7FE-503F-4D03-AF5F-E5013D89091D}"/>
              </a:ext>
            </a:extLst>
          </p:cNvPr>
          <p:cNvGrpSpPr/>
          <p:nvPr/>
        </p:nvGrpSpPr>
        <p:grpSpPr>
          <a:xfrm rot="20700000">
            <a:off x="2784184" y="2051331"/>
            <a:ext cx="1663990" cy="3261392"/>
            <a:chOff x="6545276" y="3155685"/>
            <a:chExt cx="999978" cy="1959939"/>
          </a:xfrm>
          <a:solidFill>
            <a:srgbClr val="FF0000">
              <a:alpha val="25098"/>
            </a:srgbClr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1A5B846-A205-469D-8D03-833A9399C100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5DD0356-9A1F-4BF9-8935-2E39B81987EA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4D5B72-7B37-4308-9D13-B0D4DB9A8A7B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BE3E3E-6048-448F-9B8A-A78869EF05A4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C994F8-BAE5-476F-94CE-A63DCF435C96}"/>
                </a:ext>
              </a:extLst>
            </p:cNvPr>
            <p:cNvSpPr/>
            <p:nvPr/>
          </p:nvSpPr>
          <p:spPr>
            <a:xfrm>
              <a:off x="7364279" y="344211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F85F4FE-6F8D-4234-B848-0E2CC5ECD1EF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3172443-BB70-468D-8C88-3C92CC479A6B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62DA5DB-D135-40F5-9625-4D51579DC8F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13364DF-52F0-4B31-8A48-6D4654B002B0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0C66592-B4DC-470B-85DE-A38F7B9142EE}"/>
              </a:ext>
            </a:extLst>
          </p:cNvPr>
          <p:cNvGrpSpPr/>
          <p:nvPr/>
        </p:nvGrpSpPr>
        <p:grpSpPr>
          <a:xfrm rot="20700000">
            <a:off x="75924" y="1591230"/>
            <a:ext cx="1646154" cy="4052922"/>
            <a:chOff x="6777258" y="3214067"/>
            <a:chExt cx="989257" cy="2435610"/>
          </a:xfrm>
          <a:solidFill>
            <a:srgbClr val="92D050">
              <a:alpha val="25098"/>
            </a:srgbClr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2CC1F2-E46C-47AD-B835-D62FFE57753A}"/>
                </a:ext>
              </a:extLst>
            </p:cNvPr>
            <p:cNvSpPr/>
            <p:nvPr/>
          </p:nvSpPr>
          <p:spPr>
            <a:xfrm>
              <a:off x="7230994" y="373079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337C6CC-E95E-4FDD-A2DB-7185384A29F6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C0CF0BB-8EC8-45CC-84B8-FAB531EAF6A5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1C3A905-F30B-4D1D-9C7A-C86E889ED1EF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59B3A72-97C1-43A9-A2E1-052F42A4E617}"/>
                </a:ext>
              </a:extLst>
            </p:cNvPr>
            <p:cNvSpPr/>
            <p:nvPr/>
          </p:nvSpPr>
          <p:spPr>
            <a:xfrm>
              <a:off x="6996144" y="39129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D6EAD17-091C-43A6-BDE7-7D48DF62A0C5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F4A7E-8C6A-4646-986E-9A0BA6F174EA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8F5BA9A-F828-4A56-ABEB-8EB50B9C7B9E}"/>
                </a:ext>
              </a:extLst>
            </p:cNvPr>
            <p:cNvSpPr/>
            <p:nvPr/>
          </p:nvSpPr>
          <p:spPr>
            <a:xfrm>
              <a:off x="6818552" y="457568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660D7C-5276-4D5A-BDD6-37C16595D8E4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E6E19287-5318-4880-B0AA-9780B36734C9}"/>
              </a:ext>
            </a:extLst>
          </p:cNvPr>
          <p:cNvSpPr/>
          <p:nvPr/>
        </p:nvSpPr>
        <p:spPr>
          <a:xfrm rot="5400000">
            <a:off x="2030980" y="3064880"/>
            <a:ext cx="356322" cy="1881413"/>
          </a:xfrm>
          <a:prstGeom prst="rightBrace">
            <a:avLst>
              <a:gd name="adj1" fmla="val 8333"/>
              <a:gd name="adj2" fmla="val 70251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8872EF-6C53-472D-9D73-CF68FADF6DB2}"/>
                  </a:ext>
                </a:extLst>
              </p:cNvPr>
              <p:cNvSpPr txBox="1"/>
              <p:nvPr/>
            </p:nvSpPr>
            <p:spPr>
              <a:xfrm>
                <a:off x="1179999" y="4316264"/>
                <a:ext cx="12325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Margin</a:t>
                </a:r>
                <a:endParaRPr lang="en-US" sz="2400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8872EF-6C53-472D-9D73-CF68FADF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99" y="4316264"/>
                <a:ext cx="1232599" cy="738664"/>
              </a:xfrm>
              <a:prstGeom prst="rect">
                <a:avLst/>
              </a:prstGeom>
              <a:blipFill>
                <a:blip r:embed="rId4"/>
                <a:stretch>
                  <a:fillRect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4649891" y="528166"/>
            <a:ext cx="661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Our goal for today: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36808E9-4147-4EE7-B3A3-F7EBACCCF1EC}"/>
              </a:ext>
            </a:extLst>
          </p:cNvPr>
          <p:cNvSpPr txBox="1"/>
          <p:nvPr/>
        </p:nvSpPr>
        <p:spPr>
          <a:xfrm>
            <a:off x="4649891" y="989831"/>
            <a:ext cx="71043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We want to find a classifier that separates the classes while maximizing the margin between positive and negative examples. </a:t>
            </a:r>
            <a:r>
              <a:rPr lang="en-US" sz="2400" i="1" dirty="0">
                <a:latin typeface="Avenir Next LT Pro" panose="020B0504020202020204" pitchFamily="34" charset="0"/>
              </a:rPr>
              <a:t>For now, we’ll assume linear separability and fix that later.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03DF8B-215B-45BF-AD07-E80556F52C7A}"/>
                  </a:ext>
                </a:extLst>
              </p:cNvPr>
              <p:cNvSpPr txBox="1"/>
              <p:nvPr/>
            </p:nvSpPr>
            <p:spPr>
              <a:xfrm>
                <a:off x="5720535" y="3125986"/>
                <a:ext cx="4468759" cy="1759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margin</m:t>
                          </m:r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examples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correct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03DF8B-215B-45BF-AD07-E80556F5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35" y="3125986"/>
                <a:ext cx="4468759" cy="1759200"/>
              </a:xfrm>
              <a:prstGeom prst="rect">
                <a:avLst/>
              </a:prstGeom>
              <a:blipFill>
                <a:blip r:embed="rId5"/>
                <a:stretch>
                  <a:fillRect r="-15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92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C282-1D83-4B16-AD7B-E75C9877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Provide a solution to the following constrained optimization problem: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0≤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D4C1-84AA-49C5-82C5-5DD05DB0A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7209E-1AA0-4068-9037-EEC0CD097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D5A9810-553A-4E4E-9B01-F93D2690C53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D5A9810-553A-4E4E-9B01-F93D2690C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5183B48-64B2-4B66-8E58-5836C0E0622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0.33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5183B48-64B2-4B66-8E58-5836C0E06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4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A54C4-9BC8-4C1B-9C01-BF36287D79E9}"/>
                  </a:ext>
                </a:extLst>
              </p:cNvPr>
              <p:cNvSpPr txBox="1"/>
              <p:nvPr/>
            </p:nvSpPr>
            <p:spPr>
              <a:xfrm>
                <a:off x="8232621" y="1919114"/>
                <a:ext cx="1747402" cy="678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CA54C4-9BC8-4C1B-9C01-BF36287D7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21" y="1919114"/>
                <a:ext cx="1747402" cy="678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0E151F-02F3-4180-821D-A032FC9358B1}"/>
                  </a:ext>
                </a:extLst>
              </p:cNvPr>
              <p:cNvSpPr txBox="1"/>
              <p:nvPr/>
            </p:nvSpPr>
            <p:spPr>
              <a:xfrm>
                <a:off x="9677399" y="2196113"/>
                <a:ext cx="1562100" cy="40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0E151F-02F3-4180-821D-A032FC935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399" y="2196113"/>
                <a:ext cx="1562100" cy="407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28EAF-DAAC-4E6D-AE19-4176A68D99AE}"/>
                  </a:ext>
                </a:extLst>
              </p:cNvPr>
              <p:cNvSpPr txBox="1"/>
              <p:nvPr/>
            </p:nvSpPr>
            <p:spPr>
              <a:xfrm>
                <a:off x="8074028" y="2817530"/>
                <a:ext cx="352278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0.33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≈−0.38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28EAF-DAAC-4E6D-AE19-4176A68D9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028" y="2817530"/>
                <a:ext cx="3522783" cy="955967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8636031-047F-4386-BADA-75C49DCA19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70" r="3754"/>
          <a:stretch/>
        </p:blipFill>
        <p:spPr>
          <a:xfrm>
            <a:off x="760564" y="2026753"/>
            <a:ext cx="3273430" cy="1709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Max-Margin Classifiers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0F8B85-D277-4727-ABC4-CDE2E57FBF00}"/>
              </a:ext>
            </a:extLst>
          </p:cNvPr>
          <p:cNvGrpSpPr/>
          <p:nvPr/>
        </p:nvGrpSpPr>
        <p:grpSpPr>
          <a:xfrm>
            <a:off x="1268436" y="858329"/>
            <a:ext cx="1881420" cy="4783904"/>
            <a:chOff x="4674605" y="715454"/>
            <a:chExt cx="2930203" cy="47839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2BD2AF6-B47E-4DC1-A508-5F440DF8900D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65D4F0C-3030-4156-98C8-291F97AD31A5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414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48E97C4-EDBE-435D-A545-DAC29AED2F25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8D03614-882E-4660-BC4C-F6181E6295C7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DC5109-1949-463C-B1D0-C511A4E1BCAD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FD7FE-503F-4D03-AF5F-E5013D89091D}"/>
              </a:ext>
            </a:extLst>
          </p:cNvPr>
          <p:cNvGrpSpPr/>
          <p:nvPr/>
        </p:nvGrpSpPr>
        <p:grpSpPr>
          <a:xfrm rot="20700000">
            <a:off x="2784184" y="2051331"/>
            <a:ext cx="1663990" cy="3261392"/>
            <a:chOff x="6545276" y="3155685"/>
            <a:chExt cx="999978" cy="1959939"/>
          </a:xfrm>
          <a:solidFill>
            <a:srgbClr val="FF0000">
              <a:alpha val="25098"/>
            </a:srgbClr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1A5B846-A205-469D-8D03-833A9399C100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5DD0356-9A1F-4BF9-8935-2E39B81987EA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4D5B72-7B37-4308-9D13-B0D4DB9A8A7B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3BE3E3E-6048-448F-9B8A-A78869EF05A4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C994F8-BAE5-476F-94CE-A63DCF435C96}"/>
                </a:ext>
              </a:extLst>
            </p:cNvPr>
            <p:cNvSpPr/>
            <p:nvPr/>
          </p:nvSpPr>
          <p:spPr>
            <a:xfrm>
              <a:off x="7364279" y="344211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F85F4FE-6F8D-4234-B848-0E2CC5ECD1EF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3172443-BB70-468D-8C88-3C92CC479A6B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62DA5DB-D135-40F5-9625-4D51579DC8F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13364DF-52F0-4B31-8A48-6D4654B002B0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0C66592-B4DC-470B-85DE-A38F7B9142EE}"/>
              </a:ext>
            </a:extLst>
          </p:cNvPr>
          <p:cNvGrpSpPr/>
          <p:nvPr/>
        </p:nvGrpSpPr>
        <p:grpSpPr>
          <a:xfrm rot="20700000">
            <a:off x="75924" y="1591230"/>
            <a:ext cx="1646154" cy="4052922"/>
            <a:chOff x="6777258" y="3214067"/>
            <a:chExt cx="989257" cy="2435610"/>
          </a:xfrm>
          <a:solidFill>
            <a:srgbClr val="92D050">
              <a:alpha val="25098"/>
            </a:srgbClr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2CC1F2-E46C-47AD-B835-D62FFE57753A}"/>
                </a:ext>
              </a:extLst>
            </p:cNvPr>
            <p:cNvSpPr/>
            <p:nvPr/>
          </p:nvSpPr>
          <p:spPr>
            <a:xfrm>
              <a:off x="7230994" y="373079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337C6CC-E95E-4FDD-A2DB-7185384A29F6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C0CF0BB-8EC8-45CC-84B8-FAB531EAF6A5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1C3A905-F30B-4D1D-9C7A-C86E889ED1EF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59B3A72-97C1-43A9-A2E1-052F42A4E617}"/>
                </a:ext>
              </a:extLst>
            </p:cNvPr>
            <p:cNvSpPr/>
            <p:nvPr/>
          </p:nvSpPr>
          <p:spPr>
            <a:xfrm>
              <a:off x="6996144" y="39129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D6EAD17-091C-43A6-BDE7-7D48DF62A0C5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F4A7E-8C6A-4646-986E-9A0BA6F174EA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8F5BA9A-F828-4A56-ABEB-8EB50B9C7B9E}"/>
                </a:ext>
              </a:extLst>
            </p:cNvPr>
            <p:cNvSpPr/>
            <p:nvPr/>
          </p:nvSpPr>
          <p:spPr>
            <a:xfrm>
              <a:off x="6818552" y="457568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660D7C-5276-4D5A-BDD6-37C16595D8E4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E6E19287-5318-4880-B0AA-9780B36734C9}"/>
              </a:ext>
            </a:extLst>
          </p:cNvPr>
          <p:cNvSpPr/>
          <p:nvPr/>
        </p:nvSpPr>
        <p:spPr>
          <a:xfrm rot="5400000">
            <a:off x="2030980" y="3064880"/>
            <a:ext cx="356322" cy="1881413"/>
          </a:xfrm>
          <a:prstGeom prst="rightBrace">
            <a:avLst>
              <a:gd name="adj1" fmla="val 8333"/>
              <a:gd name="adj2" fmla="val 70251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8872EF-6C53-472D-9D73-CF68FADF6DB2}"/>
                  </a:ext>
                </a:extLst>
              </p:cNvPr>
              <p:cNvSpPr txBox="1"/>
              <p:nvPr/>
            </p:nvSpPr>
            <p:spPr>
              <a:xfrm>
                <a:off x="1179999" y="4316264"/>
                <a:ext cx="12325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Margin</a:t>
                </a:r>
                <a:endParaRPr lang="en-US" sz="2400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8872EF-6C53-472D-9D73-CF68FADF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99" y="4316264"/>
                <a:ext cx="1232599" cy="738664"/>
              </a:xfrm>
              <a:prstGeom prst="rect">
                <a:avLst/>
              </a:prstGeom>
              <a:blipFill>
                <a:blip r:embed="rId4"/>
                <a:stretch>
                  <a:fillRect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4649891" y="528166"/>
            <a:ext cx="661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Our goal for today: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36808E9-4147-4EE7-B3A3-F7EBACCCF1EC}"/>
              </a:ext>
            </a:extLst>
          </p:cNvPr>
          <p:cNvSpPr txBox="1"/>
          <p:nvPr/>
        </p:nvSpPr>
        <p:spPr>
          <a:xfrm>
            <a:off x="4649891" y="989831"/>
            <a:ext cx="71043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We want to find a classifier that separates the classes while maximizing the margin between positive and negative examples.</a:t>
            </a:r>
            <a:r>
              <a:rPr lang="en-US" sz="2400" i="1" dirty="0">
                <a:latin typeface="Avenir Next LT Pro" panose="020B0504020202020204" pitchFamily="34" charset="0"/>
              </a:rPr>
              <a:t> For now, we’ll assume linear separability and fix that later.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AE3DCD-E1AD-471D-A1CE-85825124706B}"/>
              </a:ext>
            </a:extLst>
          </p:cNvPr>
          <p:cNvSpPr txBox="1"/>
          <p:nvPr/>
        </p:nvSpPr>
        <p:spPr>
          <a:xfrm>
            <a:off x="4649891" y="2943038"/>
            <a:ext cx="7104326" cy="304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en-US" sz="2400" b="1" dirty="0">
                <a:latin typeface="Avenir Next LT Pro" panose="020B0504020202020204" pitchFamily="34" charset="0"/>
              </a:rPr>
              <a:t>Our plan of attack: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Set up some convenient notation 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Derive an expression for our intuition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Set up a constrained optimization problem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venir Next LT Pro" panose="020B0504020202020204" pitchFamily="34" charset="0"/>
              </a:rPr>
              <a:t>Solve it to arrive at a Support Vector Machine</a:t>
            </a:r>
          </a:p>
          <a:p>
            <a:pPr marL="0" lvl="2">
              <a:lnSpc>
                <a:spcPct val="150000"/>
              </a:lnSpc>
            </a:pPr>
            <a:r>
              <a:rPr lang="en-US" dirty="0">
                <a:latin typeface="Avenir Next LT Pro" panose="020B0504020202020204" pitchFamily="34" charset="0"/>
              </a:rPr>
              <a:t>         (some new math tools to analyze this– Lagrange multipliers)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2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53A5-D59D-4EF9-B506-665D53C8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1AA1B-709D-4598-8B09-DF5FC0148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2" descr="The Light at the End of the Tunnel Was REAL! | It Takes a Village to Raise  a Mother">
            <a:extLst>
              <a:ext uri="{FF2B5EF4-FFF2-40B4-BE49-F238E27FC236}">
                <a16:creationId xmlns:a16="http://schemas.microsoft.com/office/drawing/2014/main" id="{E75A5AD5-86D7-4FC6-A574-40AF02366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82146"/>
            <a:ext cx="4876800" cy="3657600"/>
          </a:xfrm>
          <a:prstGeom prst="roundRect">
            <a:avLst>
              <a:gd name="adj" fmla="val 111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51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1) </a:t>
            </a:r>
            <a:r>
              <a:rPr lang="en-US" dirty="0"/>
              <a:t>Establish Some Convenient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16</a:t>
            </a:fld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4248691" y="528166"/>
            <a:ext cx="661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Problem Setup and Decision Rule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/>
              <p:nvPr/>
            </p:nvSpPr>
            <p:spPr>
              <a:xfrm>
                <a:off x="4248690" y="1101544"/>
                <a:ext cx="7505527" cy="366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Consider a binary classification setting where we represent the classes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∈{−1,1}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Let our linear decision rule be:</a:t>
                </a: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&gt;0  ⇒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b="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800" b="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&lt;0  ⇒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0" y="1101544"/>
                <a:ext cx="7505527" cy="3662541"/>
              </a:xfrm>
              <a:prstGeom prst="rect">
                <a:avLst/>
              </a:prstGeom>
              <a:blipFill>
                <a:blip r:embed="rId2"/>
                <a:stretch>
                  <a:fillRect l="-1300" t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3529CB3-F800-45EC-B0BD-CC6BA8EF0DA4}"/>
              </a:ext>
            </a:extLst>
          </p:cNvPr>
          <p:cNvGrpSpPr/>
          <p:nvPr/>
        </p:nvGrpSpPr>
        <p:grpSpPr>
          <a:xfrm rot="900000">
            <a:off x="1423535" y="856021"/>
            <a:ext cx="525444" cy="4783904"/>
            <a:chOff x="5439576" y="715454"/>
            <a:chExt cx="818349" cy="478390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97C7195-A398-4636-A2DB-CA6B3C3AD68F}"/>
                </a:ext>
              </a:extLst>
            </p:cNvPr>
            <p:cNvGrpSpPr/>
            <p:nvPr/>
          </p:nvGrpSpPr>
          <p:grpSpPr>
            <a:xfrm>
              <a:off x="5822604" y="715454"/>
              <a:ext cx="435321" cy="4783904"/>
              <a:chOff x="5822604" y="715454"/>
              <a:chExt cx="435321" cy="4783904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8DCC643-0F6E-46E5-96FD-4977B972B71E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17E6FF-B9E9-4AE9-BAEA-F7F6F0C6468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17E6FF-B9E9-4AE9-BAEA-F7F6F0C64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670" r="-24706" b="-36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380DE9-4434-4A2D-B28C-F256EE11F1F5}"/>
                </a:ext>
              </a:extLst>
            </p:cNvPr>
            <p:cNvCxnSpPr/>
            <p:nvPr/>
          </p:nvCxnSpPr>
          <p:spPr>
            <a:xfrm flipH="1">
              <a:off x="5439576" y="3237947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279482-9125-4CB9-9C72-5A45DFD0B658}"/>
                    </a:ext>
                  </a:extLst>
                </p:cNvPr>
                <p:cNvSpPr txBox="1"/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279482-9125-4CB9-9C72-5A45DFD0B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D4839EA-5FCC-4418-BB14-EB8D8638887F}"/>
              </a:ext>
            </a:extLst>
          </p:cNvPr>
          <p:cNvGrpSpPr/>
          <p:nvPr/>
        </p:nvGrpSpPr>
        <p:grpSpPr>
          <a:xfrm rot="20700000">
            <a:off x="1924128" y="2090694"/>
            <a:ext cx="1456483" cy="2527081"/>
            <a:chOff x="6545276" y="3155685"/>
            <a:chExt cx="875276" cy="1518654"/>
          </a:xfrm>
          <a:solidFill>
            <a:srgbClr val="FF0000">
              <a:alpha val="25098"/>
            </a:srgb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B0E57C-5BB4-485E-A790-5F52C7B204BD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702896-8B62-4695-A553-5ECA47D584AA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1F76C0-7C5C-4528-93DA-FC4A8270E789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F7674E3-F138-469D-BE24-691F703C74DB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D3C77E0-4ED2-4E7F-ACDF-E4436492A510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787040F-B62A-4E6E-A985-D061B59BDC15}"/>
              </a:ext>
            </a:extLst>
          </p:cNvPr>
          <p:cNvGrpSpPr/>
          <p:nvPr/>
        </p:nvGrpSpPr>
        <p:grpSpPr>
          <a:xfrm rot="20700000">
            <a:off x="256205" y="1523212"/>
            <a:ext cx="1120107" cy="4049636"/>
            <a:chOff x="7093386" y="3214067"/>
            <a:chExt cx="673129" cy="2433635"/>
          </a:xfrm>
          <a:solidFill>
            <a:srgbClr val="92D050">
              <a:alpha val="25098"/>
            </a:srgbClr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C4E99C9-375A-4418-9681-D6CB02058080}"/>
                </a:ext>
              </a:extLst>
            </p:cNvPr>
            <p:cNvSpPr/>
            <p:nvPr/>
          </p:nvSpPr>
          <p:spPr>
            <a:xfrm>
              <a:off x="7230994" y="373079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94E6B92-D5BE-4494-B625-F4410C727B77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BD7DC6-D5BB-4876-B5CB-4BD588DD3FF4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64B4ABB-ACDC-462D-B03D-370EF6E07BD3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835BABD-5BCD-40D0-9FE8-EB0551A05686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2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C282-1D83-4B16-AD7B-E75C9877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I can tell if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with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correctly or </a:t>
                </a:r>
              </a:p>
              <a:p>
                <a:r>
                  <a:rPr lang="en-US" dirty="0"/>
                  <a:t>incorrectly classified by checking if:</a:t>
                </a:r>
              </a:p>
              <a:p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D4C1-84AA-49C5-82C5-5DD05DB0A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7209E-1AA0-4068-9037-EEC0CD097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5A9810-553A-4E4E-9B01-F93D2690C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don’t know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3B48-64B2-4B66-8E58-5836C0E062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2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1) </a:t>
            </a:r>
            <a:r>
              <a:rPr lang="en-US" dirty="0"/>
              <a:t>Establish Some Convenient Notation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18</a:t>
            </a:fld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4248691" y="528166"/>
            <a:ext cx="661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Problem Setup and Decision Rule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/>
              <p:nvPr/>
            </p:nvSpPr>
            <p:spPr>
              <a:xfrm>
                <a:off x="4248690" y="1101544"/>
                <a:ext cx="7505527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Consider a binary classification setting where we represent the classes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∈{−1,1}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Let our linear decision rule be:</a:t>
                </a: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&gt;0  ⇒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800" b="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800" b="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&lt;0  ⇒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800" dirty="0">
                  <a:latin typeface="Avenir Next LT Pro" panose="020B0504020202020204" pitchFamily="34" charset="0"/>
                </a:endParaRPr>
              </a:p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Means a correct classification has:</a:t>
                </a:r>
              </a:p>
              <a:p>
                <a:pPr marL="0" lvl="2"/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0" y="1101544"/>
                <a:ext cx="7505527" cy="4893647"/>
              </a:xfrm>
              <a:prstGeom prst="rect">
                <a:avLst/>
              </a:prstGeom>
              <a:blipFill>
                <a:blip r:embed="rId2"/>
                <a:stretch>
                  <a:fillRect l="-1300" t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3529CB3-F800-45EC-B0BD-CC6BA8EF0DA4}"/>
              </a:ext>
            </a:extLst>
          </p:cNvPr>
          <p:cNvGrpSpPr/>
          <p:nvPr/>
        </p:nvGrpSpPr>
        <p:grpSpPr>
          <a:xfrm rot="900000">
            <a:off x="1423535" y="856021"/>
            <a:ext cx="525444" cy="4783904"/>
            <a:chOff x="5439576" y="715454"/>
            <a:chExt cx="818349" cy="478390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97C7195-A398-4636-A2DB-CA6B3C3AD68F}"/>
                </a:ext>
              </a:extLst>
            </p:cNvPr>
            <p:cNvGrpSpPr/>
            <p:nvPr/>
          </p:nvGrpSpPr>
          <p:grpSpPr>
            <a:xfrm>
              <a:off x="5822604" y="715454"/>
              <a:ext cx="435321" cy="4783904"/>
              <a:chOff x="5822604" y="715454"/>
              <a:chExt cx="435321" cy="4783904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8DCC643-0F6E-46E5-96FD-4977B972B71E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17E6FF-B9E9-4AE9-BAEA-F7F6F0C6468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D17E6FF-B9E9-4AE9-BAEA-F7F6F0C64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670" r="-24706" b="-36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380DE9-4434-4A2D-B28C-F256EE11F1F5}"/>
                </a:ext>
              </a:extLst>
            </p:cNvPr>
            <p:cNvCxnSpPr/>
            <p:nvPr/>
          </p:nvCxnSpPr>
          <p:spPr>
            <a:xfrm flipH="1">
              <a:off x="5439576" y="3237947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279482-9125-4CB9-9C72-5A45DFD0B658}"/>
                    </a:ext>
                  </a:extLst>
                </p:cNvPr>
                <p:cNvSpPr txBox="1"/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1279482-9125-4CB9-9C72-5A45DFD0B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D4839EA-5FCC-4418-BB14-EB8D8638887F}"/>
              </a:ext>
            </a:extLst>
          </p:cNvPr>
          <p:cNvGrpSpPr/>
          <p:nvPr/>
        </p:nvGrpSpPr>
        <p:grpSpPr>
          <a:xfrm rot="20700000">
            <a:off x="1924128" y="2090694"/>
            <a:ext cx="1456483" cy="2527081"/>
            <a:chOff x="6545276" y="3155685"/>
            <a:chExt cx="875276" cy="1518654"/>
          </a:xfrm>
          <a:solidFill>
            <a:srgbClr val="FF0000">
              <a:alpha val="25098"/>
            </a:srgbClr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4B0E57C-5BB4-485E-A790-5F52C7B204BD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8702896-8B62-4695-A553-5ECA47D584AA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21F76C0-7C5C-4528-93DA-FC4A8270E789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F7674E3-F138-469D-BE24-691F703C74DB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D3C77E0-4ED2-4E7F-ACDF-E4436492A510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787040F-B62A-4E6E-A985-D061B59BDC15}"/>
              </a:ext>
            </a:extLst>
          </p:cNvPr>
          <p:cNvGrpSpPr/>
          <p:nvPr/>
        </p:nvGrpSpPr>
        <p:grpSpPr>
          <a:xfrm rot="20700000">
            <a:off x="256205" y="1523212"/>
            <a:ext cx="1120107" cy="4049636"/>
            <a:chOff x="7093386" y="3214067"/>
            <a:chExt cx="673129" cy="2433635"/>
          </a:xfrm>
          <a:solidFill>
            <a:srgbClr val="92D050">
              <a:alpha val="25098"/>
            </a:srgbClr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C4E99C9-375A-4418-9681-D6CB02058080}"/>
                </a:ext>
              </a:extLst>
            </p:cNvPr>
            <p:cNvSpPr/>
            <p:nvPr/>
          </p:nvSpPr>
          <p:spPr>
            <a:xfrm>
              <a:off x="7230994" y="373079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94E6B92-D5BE-4494-B625-F4410C727B77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BD7DC6-D5BB-4876-B5CB-4BD588DD3FF4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64B4ABB-ACDC-462D-B03D-370EF6E07BD3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835BABD-5BCD-40D0-9FE8-EB0551A05686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33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2) </a:t>
            </a:r>
            <a:r>
              <a:rPr lang="en-US" dirty="0"/>
              <a:t>Derive an Expression for the Margin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19</a:t>
            </a:fld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490475" y="644201"/>
            <a:ext cx="11296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Intuition: </a:t>
            </a:r>
            <a:r>
              <a:rPr lang="en-US" sz="2400" dirty="0">
                <a:latin typeface="Avenir Next LT Pro" panose="020B0504020202020204" pitchFamily="34" charset="0"/>
              </a:rPr>
              <a:t>One way to talk about the margin of our classifier would be to measure how close the nearest point is to the boundary.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694682-093D-4F69-9B51-EBDAE691CA00}"/>
              </a:ext>
            </a:extLst>
          </p:cNvPr>
          <p:cNvGrpSpPr/>
          <p:nvPr/>
        </p:nvGrpSpPr>
        <p:grpSpPr>
          <a:xfrm>
            <a:off x="1103930" y="2007586"/>
            <a:ext cx="2414426" cy="3966957"/>
            <a:chOff x="256205" y="493263"/>
            <a:chExt cx="3124406" cy="513347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10F8B85-D277-4727-ABC4-CDE2E57FBF00}"/>
                </a:ext>
              </a:extLst>
            </p:cNvPr>
            <p:cNvGrpSpPr/>
            <p:nvPr/>
          </p:nvGrpSpPr>
          <p:grpSpPr>
            <a:xfrm rot="900000">
              <a:off x="1323338" y="493263"/>
              <a:ext cx="1370550" cy="5133470"/>
              <a:chOff x="5190648" y="275669"/>
              <a:chExt cx="2134554" cy="5133470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2BD2AF6-B47E-4DC1-A508-5F440DF8900D}"/>
                  </a:ext>
                </a:extLst>
              </p:cNvPr>
              <p:cNvGrpSpPr/>
              <p:nvPr/>
            </p:nvGrpSpPr>
            <p:grpSpPr>
              <a:xfrm>
                <a:off x="5190648" y="275669"/>
                <a:ext cx="2134554" cy="5133470"/>
                <a:chOff x="5190648" y="275669"/>
                <a:chExt cx="2134554" cy="5133470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65D4F0C-3030-4156-98C8-291F97AD3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H="1">
                  <a:off x="5190648" y="294172"/>
                  <a:ext cx="2134554" cy="511496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54EA6358-2F45-4947-B814-AEA9C5ECB64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54EA6358-2F45-4947-B814-AEA9C5ECB6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2538" r="-3333" b="-15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4DC5109-1949-463C-B1D0-C511A4E1BCAD}"/>
                  </a:ext>
                </a:extLst>
              </p:cNvPr>
              <p:cNvCxnSpPr/>
              <p:nvPr/>
            </p:nvCxnSpPr>
            <p:spPr>
              <a:xfrm flipH="1">
                <a:off x="5439576" y="3237947"/>
                <a:ext cx="7905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00E325E-C533-40DB-97EF-F199020D0C5C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00E325E-C533-40DB-97EF-F199020D0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2AFD7FE-503F-4D03-AF5F-E5013D89091D}"/>
                </a:ext>
              </a:extLst>
            </p:cNvPr>
            <p:cNvGrpSpPr/>
            <p:nvPr/>
          </p:nvGrpSpPr>
          <p:grpSpPr>
            <a:xfrm rot="20700000">
              <a:off x="1924128" y="2090694"/>
              <a:ext cx="1456483" cy="2527081"/>
              <a:chOff x="6545276" y="3155685"/>
              <a:chExt cx="875276" cy="1518654"/>
            </a:xfrm>
            <a:solidFill>
              <a:srgbClr val="FF0000">
                <a:alpha val="25098"/>
              </a:srgb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1A5B846-A205-469D-8D03-833A9399C100}"/>
                  </a:ext>
                </a:extLst>
              </p:cNvPr>
              <p:cNvSpPr/>
              <p:nvPr/>
            </p:nvSpPr>
            <p:spPr>
              <a:xfrm>
                <a:off x="7167473" y="388313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5DD0356-9A1F-4BF9-8935-2E39B81987EA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4D5B72-7B37-4308-9D13-B0D4DB9A8A7B}"/>
                  </a:ext>
                </a:extLst>
              </p:cNvPr>
              <p:cNvSpPr/>
              <p:nvPr/>
            </p:nvSpPr>
            <p:spPr>
              <a:xfrm>
                <a:off x="6545276" y="4493364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2DA5DB-D135-40F5-9625-4D51579DC8F1}"/>
                  </a:ext>
                </a:extLst>
              </p:cNvPr>
              <p:cNvSpPr/>
              <p:nvPr/>
            </p:nvSpPr>
            <p:spPr>
              <a:xfrm>
                <a:off x="6978396" y="3591733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13364DF-52F0-4B31-8A48-6D4654B002B0}"/>
                  </a:ext>
                </a:extLst>
              </p:cNvPr>
              <p:cNvSpPr/>
              <p:nvPr/>
            </p:nvSpPr>
            <p:spPr>
              <a:xfrm>
                <a:off x="7239577" y="315568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0C66592-B4DC-470B-85DE-A38F7B9142EE}"/>
                </a:ext>
              </a:extLst>
            </p:cNvPr>
            <p:cNvGrpSpPr/>
            <p:nvPr/>
          </p:nvGrpSpPr>
          <p:grpSpPr>
            <a:xfrm rot="20700000">
              <a:off x="256205" y="1523212"/>
              <a:ext cx="1120107" cy="4049636"/>
              <a:chOff x="7093386" y="3214067"/>
              <a:chExt cx="673129" cy="2433635"/>
            </a:xfrm>
            <a:solidFill>
              <a:srgbClr val="92D050">
                <a:alpha val="25098"/>
              </a:srgbClr>
            </a:solidFill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72CC1F2-E46C-47AD-B835-D62FFE57753A}"/>
                  </a:ext>
                </a:extLst>
              </p:cNvPr>
              <p:cNvSpPr/>
              <p:nvPr/>
            </p:nvSpPr>
            <p:spPr>
              <a:xfrm>
                <a:off x="7230994" y="3730794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337C6CC-E95E-4FDD-A2DB-7185384A29F6}"/>
                  </a:ext>
                </a:extLst>
              </p:cNvPr>
              <p:cNvSpPr/>
              <p:nvPr/>
            </p:nvSpPr>
            <p:spPr>
              <a:xfrm>
                <a:off x="7093386" y="4216529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C0CF0BB-8EC8-45CC-84B8-FAB531EAF6A5}"/>
                  </a:ext>
                </a:extLst>
              </p:cNvPr>
              <p:cNvSpPr/>
              <p:nvPr/>
            </p:nvSpPr>
            <p:spPr>
              <a:xfrm>
                <a:off x="7254256" y="4734061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D6EAD17-091C-43A6-BDE7-7D48DF62A0C5}"/>
                  </a:ext>
                </a:extLst>
              </p:cNvPr>
              <p:cNvSpPr/>
              <p:nvPr/>
            </p:nvSpPr>
            <p:spPr>
              <a:xfrm>
                <a:off x="7585540" y="3214067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C2F4A7E-8C6A-4646-986E-9A0BA6F174EA}"/>
                  </a:ext>
                </a:extLst>
              </p:cNvPr>
              <p:cNvSpPr/>
              <p:nvPr/>
            </p:nvSpPr>
            <p:spPr>
              <a:xfrm>
                <a:off x="7108668" y="5466727"/>
                <a:ext cx="180975" cy="180975"/>
              </a:xfrm>
              <a:prstGeom prst="ellipse">
                <a:avLst/>
              </a:prstGeom>
              <a:solidFill>
                <a:srgbClr val="40A940"/>
              </a:solidFill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8830B1-1A7E-4FDE-B7EC-49ED95E71EE8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1" y="5457810"/>
              <a:ext cx="391154" cy="13336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468355-0825-44DB-A4EC-CEDA4975A5ED}"/>
                </a:ext>
              </a:extLst>
            </p:cNvPr>
            <p:cNvCxnSpPr>
              <a:cxnSpLocks/>
            </p:cNvCxnSpPr>
            <p:nvPr/>
          </p:nvCxnSpPr>
          <p:spPr>
            <a:xfrm>
              <a:off x="848847" y="4212326"/>
              <a:ext cx="727857" cy="2369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5B362-D8ED-4003-A70A-C8143060E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5500" y="2773928"/>
              <a:ext cx="594791" cy="1724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20E54A6-7A6D-4B59-890B-EF0D35152682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00" y="1943100"/>
              <a:ext cx="611187" cy="1865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F48DC0-745F-4B60-8FD9-9E7823E94BF8}"/>
                </a:ext>
              </a:extLst>
            </p:cNvPr>
            <p:cNvCxnSpPr>
              <a:cxnSpLocks/>
            </p:cNvCxnSpPr>
            <p:nvPr/>
          </p:nvCxnSpPr>
          <p:spPr>
            <a:xfrm>
              <a:off x="716235" y="1639628"/>
              <a:ext cx="1553604" cy="49005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77B9AE-6C35-420B-B92D-5CB64C65AB65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1" y="3455038"/>
              <a:ext cx="1358595" cy="44223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EDAFC-F244-411B-8EE4-D12D4984446C}"/>
                </a:ext>
              </a:extLst>
            </p:cNvPr>
            <p:cNvCxnSpPr>
              <a:cxnSpLocks/>
            </p:cNvCxnSpPr>
            <p:nvPr/>
          </p:nvCxnSpPr>
          <p:spPr>
            <a:xfrm>
              <a:off x="363749" y="2607563"/>
              <a:ext cx="1597161" cy="5198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4E28608-C283-439D-AD4C-78F9229158D4}"/>
                </a:ext>
              </a:extLst>
            </p:cNvPr>
            <p:cNvCxnSpPr>
              <a:cxnSpLocks/>
            </p:cNvCxnSpPr>
            <p:nvPr/>
          </p:nvCxnSpPr>
          <p:spPr>
            <a:xfrm>
              <a:off x="1998690" y="2992683"/>
              <a:ext cx="1151642" cy="3339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474D47-24B3-4CD5-92F1-7B1BB1304B31}"/>
                </a:ext>
              </a:extLst>
            </p:cNvPr>
            <p:cNvCxnSpPr>
              <a:cxnSpLocks/>
            </p:cNvCxnSpPr>
            <p:nvPr/>
          </p:nvCxnSpPr>
          <p:spPr>
            <a:xfrm>
              <a:off x="1917517" y="3406377"/>
              <a:ext cx="1036114" cy="3004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4E8C2E9-3702-400C-8B5E-8DCCE2DBF51C}"/>
                </a:ext>
              </a:extLst>
            </p:cNvPr>
            <p:cNvCxnSpPr>
              <a:cxnSpLocks/>
            </p:cNvCxnSpPr>
            <p:nvPr/>
          </p:nvCxnSpPr>
          <p:spPr>
            <a:xfrm>
              <a:off x="1643200" y="4367072"/>
              <a:ext cx="730127" cy="2117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14E86A-FC76-456E-9A38-B7580D255E23}"/>
              </a:ext>
            </a:extLst>
          </p:cNvPr>
          <p:cNvGrpSpPr/>
          <p:nvPr/>
        </p:nvGrpSpPr>
        <p:grpSpPr>
          <a:xfrm>
            <a:off x="4734191" y="2007344"/>
            <a:ext cx="2414426" cy="3966957"/>
            <a:chOff x="4209080" y="2064289"/>
            <a:chExt cx="2414426" cy="396695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C058234-DD34-4C48-BEB0-324B47ABCD65}"/>
                </a:ext>
              </a:extLst>
            </p:cNvPr>
            <p:cNvGrpSpPr/>
            <p:nvPr/>
          </p:nvGrpSpPr>
          <p:grpSpPr>
            <a:xfrm rot="21058054">
              <a:off x="4859188" y="2064289"/>
              <a:ext cx="1059111" cy="3966957"/>
              <a:chOff x="5190648" y="275669"/>
              <a:chExt cx="2134554" cy="5133470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4BA9EA4-DB6F-4E55-8FA9-E098DD1E0CA2}"/>
                  </a:ext>
                </a:extLst>
              </p:cNvPr>
              <p:cNvGrpSpPr/>
              <p:nvPr/>
            </p:nvGrpSpPr>
            <p:grpSpPr>
              <a:xfrm>
                <a:off x="5190648" y="275669"/>
                <a:ext cx="2134554" cy="5133470"/>
                <a:chOff x="5190648" y="275669"/>
                <a:chExt cx="2134554" cy="5133470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AD09B80D-6BA6-445D-A3C0-BC0505E01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H="1">
                  <a:off x="5190648" y="294172"/>
                  <a:ext cx="2134554" cy="511496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268E11CF-2240-4096-B932-1D43E71178C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268E11CF-2240-4096-B932-1D43E71178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525" b="-5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9C34AE01-533D-4869-8943-DF0F8D78B032}"/>
                  </a:ext>
                </a:extLst>
              </p:cNvPr>
              <p:cNvCxnSpPr/>
              <p:nvPr/>
            </p:nvCxnSpPr>
            <p:spPr>
              <a:xfrm flipH="1">
                <a:off x="5439576" y="3237947"/>
                <a:ext cx="7905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84D2ED41-7F0D-48E3-B833-52515EBE7A72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84D2ED41-7F0D-48E3-B833-52515EBE7A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63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35DF561-AE3C-4F6C-8F20-963E58F0BAEA}"/>
                </a:ext>
              </a:extLst>
            </p:cNvPr>
            <p:cNvGrpSpPr/>
            <p:nvPr/>
          </p:nvGrpSpPr>
          <p:grpSpPr>
            <a:xfrm rot="20700000">
              <a:off x="5497990" y="3298724"/>
              <a:ext cx="1125516" cy="1952835"/>
              <a:chOff x="6545276" y="3155685"/>
              <a:chExt cx="875276" cy="1518654"/>
            </a:xfrm>
            <a:solidFill>
              <a:srgbClr val="FF0000">
                <a:alpha val="25098"/>
              </a:srgbClr>
            </a:solidFill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13E1AD5-2E6D-4333-A6FA-E90B217A8878}"/>
                  </a:ext>
                </a:extLst>
              </p:cNvPr>
              <p:cNvSpPr/>
              <p:nvPr/>
            </p:nvSpPr>
            <p:spPr>
              <a:xfrm>
                <a:off x="7167473" y="388313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F221EF7-5E6B-4B94-8EBD-19DBFD18C232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4FA650AD-31AC-4797-90D6-2959F33BFD86}"/>
                  </a:ext>
                </a:extLst>
              </p:cNvPr>
              <p:cNvSpPr/>
              <p:nvPr/>
            </p:nvSpPr>
            <p:spPr>
              <a:xfrm>
                <a:off x="6545276" y="449336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36D9162-56A4-4A75-8E9E-26B09ED4B58E}"/>
                  </a:ext>
                </a:extLst>
              </p:cNvPr>
              <p:cNvSpPr/>
              <p:nvPr/>
            </p:nvSpPr>
            <p:spPr>
              <a:xfrm>
                <a:off x="6978396" y="3591733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3533DEC-1A2D-43A7-A529-D96A7801E384}"/>
                  </a:ext>
                </a:extLst>
              </p:cNvPr>
              <p:cNvSpPr/>
              <p:nvPr/>
            </p:nvSpPr>
            <p:spPr>
              <a:xfrm>
                <a:off x="7239577" y="315568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25EC2BF-1E67-42B6-A98D-54146A3A3EEE}"/>
                </a:ext>
              </a:extLst>
            </p:cNvPr>
            <p:cNvGrpSpPr/>
            <p:nvPr/>
          </p:nvGrpSpPr>
          <p:grpSpPr>
            <a:xfrm rot="20700000">
              <a:off x="4209080" y="2860195"/>
              <a:ext cx="865577" cy="3129410"/>
              <a:chOff x="7093386" y="3214067"/>
              <a:chExt cx="673129" cy="2433635"/>
            </a:xfrm>
            <a:solidFill>
              <a:srgbClr val="92D050">
                <a:alpha val="25098"/>
              </a:srgbClr>
            </a:solidFill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DFD76F3-6EE5-4084-BD40-D33AB80DD5A5}"/>
                  </a:ext>
                </a:extLst>
              </p:cNvPr>
              <p:cNvSpPr/>
              <p:nvPr/>
            </p:nvSpPr>
            <p:spPr>
              <a:xfrm>
                <a:off x="7230994" y="3730794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B713E4C-2447-4576-A2FB-CB21CB2812D6}"/>
                  </a:ext>
                </a:extLst>
              </p:cNvPr>
              <p:cNvSpPr/>
              <p:nvPr/>
            </p:nvSpPr>
            <p:spPr>
              <a:xfrm>
                <a:off x="7093386" y="4216529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C87E065-48BC-436A-B713-ED8AA3AEE6D0}"/>
                  </a:ext>
                </a:extLst>
              </p:cNvPr>
              <p:cNvSpPr/>
              <p:nvPr/>
            </p:nvSpPr>
            <p:spPr>
              <a:xfrm>
                <a:off x="7254256" y="4734061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F970885-49D0-440C-A2B5-2B7A08D9D781}"/>
                  </a:ext>
                </a:extLst>
              </p:cNvPr>
              <p:cNvSpPr/>
              <p:nvPr/>
            </p:nvSpPr>
            <p:spPr>
              <a:xfrm>
                <a:off x="7585540" y="3214067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DA8CA20-2E96-4422-9B5F-0AEE10B635FC}"/>
                  </a:ext>
                </a:extLst>
              </p:cNvPr>
              <p:cNvSpPr/>
              <p:nvPr/>
            </p:nvSpPr>
            <p:spPr>
              <a:xfrm>
                <a:off x="7108668" y="5466727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AFAAFAD-F677-4160-B837-453940126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1944" y="5725912"/>
              <a:ext cx="925237" cy="17479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10B03AE-3A80-4A5A-A08D-AD84C0B00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7052" y="4799713"/>
              <a:ext cx="825829" cy="1385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6F45623-A4DC-4ABD-94BF-86F9966C9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6676" y="3959983"/>
              <a:ext cx="693377" cy="1100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E46FFD-A2A5-4B07-82B7-174CA7C64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587" y="3328850"/>
              <a:ext cx="961789" cy="1777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450F0C3-B902-4D9A-8CE2-123993635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4574" y="2835100"/>
              <a:ext cx="629988" cy="11505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8938536-B56C-4401-B49D-AB23BA162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6321" y="4187469"/>
              <a:ext cx="1105118" cy="16557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1DCC151-0F07-43CC-AC63-CA4A432A2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186" y="3546288"/>
              <a:ext cx="1027572" cy="1518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9661286-6241-4A92-962F-8786A95FF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3932" y="4253808"/>
              <a:ext cx="991623" cy="15957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C2C210E-53CE-4791-B2D7-45B7DA3C5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881" y="4547608"/>
              <a:ext cx="800671" cy="1580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DA8E001-954D-4962-9D19-382CA0468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0502" y="5221432"/>
              <a:ext cx="274612" cy="6901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B2A5F2A-FA24-4A20-B27C-DF625CFC3B95}"/>
              </a:ext>
            </a:extLst>
          </p:cNvPr>
          <p:cNvGrpSpPr/>
          <p:nvPr/>
        </p:nvGrpSpPr>
        <p:grpSpPr>
          <a:xfrm>
            <a:off x="8380287" y="2034593"/>
            <a:ext cx="2414426" cy="3966957"/>
            <a:chOff x="7701992" y="2091538"/>
            <a:chExt cx="2414426" cy="3966957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41168A9-D13F-4118-A5EC-C087AA89B5BA}"/>
                </a:ext>
              </a:extLst>
            </p:cNvPr>
            <p:cNvGrpSpPr/>
            <p:nvPr/>
          </p:nvGrpSpPr>
          <p:grpSpPr>
            <a:xfrm>
              <a:off x="8288173" y="2091538"/>
              <a:ext cx="1059111" cy="3966957"/>
              <a:chOff x="5190648" y="275669"/>
              <a:chExt cx="2134554" cy="5133470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570A08D2-4BF8-4DFC-BA5A-50634E41CFD2}"/>
                  </a:ext>
                </a:extLst>
              </p:cNvPr>
              <p:cNvGrpSpPr/>
              <p:nvPr/>
            </p:nvGrpSpPr>
            <p:grpSpPr>
              <a:xfrm>
                <a:off x="5190648" y="275669"/>
                <a:ext cx="2134554" cy="5133470"/>
                <a:chOff x="5190648" y="275669"/>
                <a:chExt cx="2134554" cy="5133470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160E43E2-40C4-41BA-98EE-AF3785DE5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H="1">
                  <a:off x="5190648" y="294172"/>
                  <a:ext cx="2134554" cy="511496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E2D32EC7-97B7-48F2-BFC7-B2D9D177D630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E2D32EC7-97B7-48F2-BFC7-B2D9D177D6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5216562" y="786731"/>
                      <a:ext cx="1518363" cy="49623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500" t="-3125" r="-7500" b="-20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08D1160-059B-45F3-B19B-F2E1D248A1D1}"/>
                  </a:ext>
                </a:extLst>
              </p:cNvPr>
              <p:cNvCxnSpPr/>
              <p:nvPr/>
            </p:nvCxnSpPr>
            <p:spPr>
              <a:xfrm flipH="1">
                <a:off x="5439576" y="3237947"/>
                <a:ext cx="79057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74AC4C63-C23F-405C-B890-4FD0C9C4502C}"/>
                      </a:ext>
                    </a:extLst>
                  </p:cNvPr>
                  <p:cNvSpPr txBox="1"/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74AC4C63-C23F-405C-B890-4FD0C9C450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6095" y="2898185"/>
                    <a:ext cx="493629" cy="43810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6096AD3-C381-4A54-9CAB-96CB46E673AA}"/>
                </a:ext>
              </a:extLst>
            </p:cNvPr>
            <p:cNvGrpSpPr/>
            <p:nvPr/>
          </p:nvGrpSpPr>
          <p:grpSpPr>
            <a:xfrm rot="20700000">
              <a:off x="8990902" y="3325973"/>
              <a:ext cx="1125516" cy="1952835"/>
              <a:chOff x="6545276" y="3155685"/>
              <a:chExt cx="875276" cy="1518654"/>
            </a:xfrm>
            <a:solidFill>
              <a:srgbClr val="FF0000">
                <a:alpha val="25098"/>
              </a:srgbClr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B8D156CD-0361-4220-933A-8C72014D52ED}"/>
                  </a:ext>
                </a:extLst>
              </p:cNvPr>
              <p:cNvSpPr/>
              <p:nvPr/>
            </p:nvSpPr>
            <p:spPr>
              <a:xfrm>
                <a:off x="7167473" y="388313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24F2595-0153-4E8D-BD50-5C62B17E78E0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9FDBF2D-5071-4B8D-ABF5-DE13EC2B7765}"/>
                  </a:ext>
                </a:extLst>
              </p:cNvPr>
              <p:cNvSpPr/>
              <p:nvPr/>
            </p:nvSpPr>
            <p:spPr>
              <a:xfrm>
                <a:off x="6545276" y="449336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875253B-7932-4EBB-AACF-34C1398FD617}"/>
                  </a:ext>
                </a:extLst>
              </p:cNvPr>
              <p:cNvSpPr/>
              <p:nvPr/>
            </p:nvSpPr>
            <p:spPr>
              <a:xfrm>
                <a:off x="6978396" y="3591733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BA481AA-95BC-4336-90A5-6C7A9978620D}"/>
                  </a:ext>
                </a:extLst>
              </p:cNvPr>
              <p:cNvSpPr/>
              <p:nvPr/>
            </p:nvSpPr>
            <p:spPr>
              <a:xfrm>
                <a:off x="7239577" y="3155685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7762212-B34F-4E24-A422-7C4245A03813}"/>
                </a:ext>
              </a:extLst>
            </p:cNvPr>
            <p:cNvGrpSpPr/>
            <p:nvPr/>
          </p:nvGrpSpPr>
          <p:grpSpPr>
            <a:xfrm rot="20700000">
              <a:off x="7701992" y="2887444"/>
              <a:ext cx="865577" cy="3129410"/>
              <a:chOff x="7093386" y="3214067"/>
              <a:chExt cx="673129" cy="2433635"/>
            </a:xfrm>
            <a:solidFill>
              <a:srgbClr val="92D050">
                <a:alpha val="25098"/>
              </a:srgbClr>
            </a:solidFill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A5EBD40-08FF-4F88-953B-A9C843963C2E}"/>
                  </a:ext>
                </a:extLst>
              </p:cNvPr>
              <p:cNvSpPr/>
              <p:nvPr/>
            </p:nvSpPr>
            <p:spPr>
              <a:xfrm>
                <a:off x="7230994" y="3730794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BE3C1B8-34F3-4610-AA47-DE5E86CE640D}"/>
                  </a:ext>
                </a:extLst>
              </p:cNvPr>
              <p:cNvSpPr/>
              <p:nvPr/>
            </p:nvSpPr>
            <p:spPr>
              <a:xfrm>
                <a:off x="7093386" y="4216529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0746201-90F7-4022-9476-DAF9725269AE}"/>
                  </a:ext>
                </a:extLst>
              </p:cNvPr>
              <p:cNvSpPr/>
              <p:nvPr/>
            </p:nvSpPr>
            <p:spPr>
              <a:xfrm>
                <a:off x="7254256" y="4734061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B0A4F49-29BA-42F2-9B04-B4152297818E}"/>
                  </a:ext>
                </a:extLst>
              </p:cNvPr>
              <p:cNvSpPr/>
              <p:nvPr/>
            </p:nvSpPr>
            <p:spPr>
              <a:xfrm>
                <a:off x="7585540" y="3214067"/>
                <a:ext cx="180975" cy="180975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32A854-8749-4749-AF20-14D0049C863A}"/>
                  </a:ext>
                </a:extLst>
              </p:cNvPr>
              <p:cNvSpPr/>
              <p:nvPr/>
            </p:nvSpPr>
            <p:spPr>
              <a:xfrm>
                <a:off x="7108668" y="5466727"/>
                <a:ext cx="180975" cy="180975"/>
              </a:xfrm>
              <a:prstGeom prst="ellipse">
                <a:avLst/>
              </a:prstGeom>
              <a:solidFill>
                <a:srgbClr val="40A940"/>
              </a:solidFill>
              <a:ln>
                <a:solidFill>
                  <a:srgbClr val="000000">
                    <a:alpha val="2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684BA0-0526-4774-B990-220D62068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856" y="5922149"/>
              <a:ext cx="58564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1E03ED-3147-480D-8511-8DD0D7CAE225}"/>
                </a:ext>
              </a:extLst>
            </p:cNvPr>
            <p:cNvCxnSpPr>
              <a:cxnSpLocks/>
            </p:cNvCxnSpPr>
            <p:nvPr/>
          </p:nvCxnSpPr>
          <p:spPr>
            <a:xfrm>
              <a:off x="8159964" y="4965492"/>
              <a:ext cx="65776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6A4E08B-3AF8-4283-A928-49217444A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1703" y="3987232"/>
              <a:ext cx="74126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D1B5F71-82B5-4B9C-A87B-19B13689F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0828" y="3356099"/>
              <a:ext cx="9714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27082C4-9422-460E-8868-7B7012EA6EDF}"/>
                </a:ext>
              </a:extLst>
            </p:cNvPr>
            <p:cNvCxnSpPr>
              <a:cxnSpLocks/>
            </p:cNvCxnSpPr>
            <p:nvPr/>
          </p:nvCxnSpPr>
          <p:spPr>
            <a:xfrm>
              <a:off x="8057486" y="2950400"/>
              <a:ext cx="76024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4EA9FE6-60DA-4E21-995E-0A88F5B8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233" y="4373412"/>
              <a:ext cx="101126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F245D14-5E69-4024-8E9E-1A03CF1B24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098" y="3707382"/>
              <a:ext cx="10566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CF2C7F5-EA1E-493F-9BBB-1F17F2CCD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1703" y="4281058"/>
              <a:ext cx="109676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69498FF-46A6-4CEE-8FC7-67B8173F6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499" y="4574856"/>
              <a:ext cx="97596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D5CBC08-6AEA-4CDA-B2FB-7DD94FD0E28A}"/>
                </a:ext>
              </a:extLst>
            </p:cNvPr>
            <p:cNvCxnSpPr>
              <a:cxnSpLocks/>
            </p:cNvCxnSpPr>
            <p:nvPr/>
          </p:nvCxnSpPr>
          <p:spPr>
            <a:xfrm>
              <a:off x="8817728" y="5248680"/>
              <a:ext cx="52029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95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ABA6C-41B9-4915-9FE5-BB27EAB71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C282-1D83-4B16-AD7B-E75C9877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9CEAF-A033-4F04-984D-503D23CBE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729" y="612468"/>
            <a:ext cx="6525671" cy="3601062"/>
          </a:xfrm>
        </p:spPr>
        <p:txBody>
          <a:bodyPr/>
          <a:lstStyle/>
          <a:p>
            <a:r>
              <a:rPr lang="en-US" dirty="0"/>
              <a:t>The shortest path from a point to a line is perpendicular to the original line and parallel to the vector of weights defining it.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D4C1-84AA-49C5-82C5-5DD05DB0A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7209E-1AA0-4068-9037-EEC0CD097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False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5A9810-553A-4E4E-9B01-F93D2690C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don’t know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3B48-64B2-4B66-8E58-5836C0E062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don’t understand the question.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FEAD62-A703-42C4-9D0C-4F5BC4F911CC}"/>
              </a:ext>
            </a:extLst>
          </p:cNvPr>
          <p:cNvCxnSpPr>
            <a:cxnSpLocks/>
          </p:cNvCxnSpPr>
          <p:nvPr/>
        </p:nvCxnSpPr>
        <p:spPr>
          <a:xfrm flipV="1">
            <a:off x="8708571" y="1248230"/>
            <a:ext cx="1698172" cy="2293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8A1041F-5E7B-4D40-983A-5AC36EE580B7}"/>
              </a:ext>
            </a:extLst>
          </p:cNvPr>
          <p:cNvSpPr/>
          <p:nvPr/>
        </p:nvSpPr>
        <p:spPr>
          <a:xfrm>
            <a:off x="8684536" y="2235201"/>
            <a:ext cx="159657" cy="1596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6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754B5A1-5D0A-4759-B111-DAF61DE6961F}"/>
              </a:ext>
            </a:extLst>
          </p:cNvPr>
          <p:cNvSpPr/>
          <p:nvPr/>
        </p:nvSpPr>
        <p:spPr>
          <a:xfrm rot="18933173">
            <a:off x="1749639" y="2726776"/>
            <a:ext cx="167082" cy="16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D54CB264-5302-4B94-BF2B-6B26E332F2C1}"/>
              </a:ext>
            </a:extLst>
          </p:cNvPr>
          <p:cNvSpPr/>
          <p:nvPr/>
        </p:nvSpPr>
        <p:spPr>
          <a:xfrm>
            <a:off x="3219535" y="4390594"/>
            <a:ext cx="1176538" cy="1176538"/>
          </a:xfrm>
          <a:prstGeom prst="arc">
            <a:avLst>
              <a:gd name="adj1" fmla="val 13666121"/>
              <a:gd name="adj2" fmla="val 1556352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4388BB-59D0-477E-9D24-C2F5E449D27A}"/>
              </a:ext>
            </a:extLst>
          </p:cNvPr>
          <p:cNvCxnSpPr>
            <a:cxnSpLocks/>
            <a:endCxn id="73" idx="1"/>
          </p:cNvCxnSpPr>
          <p:nvPr/>
        </p:nvCxnSpPr>
        <p:spPr>
          <a:xfrm flipH="1" flipV="1">
            <a:off x="1773540" y="2868817"/>
            <a:ext cx="1986724" cy="2004726"/>
          </a:xfrm>
          <a:prstGeom prst="straightConnector1">
            <a:avLst/>
          </a:prstGeom>
          <a:ln w="6350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BDFCC-F210-4C6D-AD1D-6E0D79192B82}"/>
              </a:ext>
            </a:extLst>
          </p:cNvPr>
          <p:cNvCxnSpPr>
            <a:cxnSpLocks/>
          </p:cNvCxnSpPr>
          <p:nvPr/>
        </p:nvCxnSpPr>
        <p:spPr>
          <a:xfrm>
            <a:off x="2668317" y="742955"/>
            <a:ext cx="0" cy="524378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92E772-3F9D-47F5-A983-604F5715DF6A}"/>
              </a:ext>
            </a:extLst>
          </p:cNvPr>
          <p:cNvCxnSpPr>
            <a:cxnSpLocks/>
          </p:cNvCxnSpPr>
          <p:nvPr/>
        </p:nvCxnSpPr>
        <p:spPr>
          <a:xfrm flipH="1">
            <a:off x="428624" y="3782265"/>
            <a:ext cx="587692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2) </a:t>
            </a:r>
            <a:r>
              <a:rPr lang="en-US" dirty="0"/>
              <a:t>Derive an Expression for the Margin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21</a:t>
            </a:fld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BD2AF6-B47E-4DC1-A508-5F440DF8900D}"/>
              </a:ext>
            </a:extLst>
          </p:cNvPr>
          <p:cNvGrpSpPr/>
          <p:nvPr/>
        </p:nvGrpSpPr>
        <p:grpSpPr>
          <a:xfrm rot="2700000">
            <a:off x="3684300" y="-107799"/>
            <a:ext cx="1556326" cy="8730751"/>
            <a:chOff x="5314533" y="819736"/>
            <a:chExt cx="1886786" cy="446887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5D4F0C-3030-4156-98C8-291F97AD31A5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5314533" y="819736"/>
              <a:ext cx="1886786" cy="446887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4EA6358-2F45-4947-B814-AEA9C5ECB64C}"/>
                    </a:ext>
                  </a:extLst>
                </p:cNvPr>
                <p:cNvSpPr txBox="1"/>
                <p:nvPr/>
              </p:nvSpPr>
              <p:spPr>
                <a:xfrm rot="16200000">
                  <a:off x="6050722" y="2052562"/>
                  <a:ext cx="803334" cy="3358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4EA6358-2F45-4947-B814-AEA9C5ECB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050722" y="2052562"/>
                  <a:ext cx="803334" cy="33581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Oval 106">
            <a:extLst>
              <a:ext uri="{FF2B5EF4-FFF2-40B4-BE49-F238E27FC236}">
                <a16:creationId xmlns:a16="http://schemas.microsoft.com/office/drawing/2014/main" id="{1C2F4A7E-8C6A-4646-986E-9A0BA6F174EA}"/>
              </a:ext>
            </a:extLst>
          </p:cNvPr>
          <p:cNvSpPr/>
          <p:nvPr/>
        </p:nvSpPr>
        <p:spPr>
          <a:xfrm rot="20700000">
            <a:off x="2964405" y="1263097"/>
            <a:ext cx="301148" cy="301147"/>
          </a:xfrm>
          <a:prstGeom prst="ellipse">
            <a:avLst/>
          </a:prstGeom>
          <a:solidFill>
            <a:srgbClr val="92D050">
              <a:alpha val="25098"/>
            </a:srgb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C1CCC6-F77C-45C1-9E0B-BBA0D0B0F359}"/>
              </a:ext>
            </a:extLst>
          </p:cNvPr>
          <p:cNvCxnSpPr>
            <a:cxnSpLocks/>
          </p:cNvCxnSpPr>
          <p:nvPr/>
        </p:nvCxnSpPr>
        <p:spPr>
          <a:xfrm flipH="1" flipV="1">
            <a:off x="3144650" y="4247768"/>
            <a:ext cx="647986" cy="67893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4B3633-7E5C-4B48-BAE3-45BEC9A1A3C5}"/>
                  </a:ext>
                </a:extLst>
              </p:cNvPr>
              <p:cNvSpPr txBox="1"/>
              <p:nvPr/>
            </p:nvSpPr>
            <p:spPr>
              <a:xfrm>
                <a:off x="2978929" y="4394455"/>
                <a:ext cx="3169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4B3633-7E5C-4B48-BAE3-45BEC9A1A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29" y="4394455"/>
                <a:ext cx="316948" cy="461665"/>
              </a:xfrm>
              <a:prstGeom prst="rect">
                <a:avLst/>
              </a:prstGeom>
              <a:blipFill>
                <a:blip r:embed="rId3"/>
                <a:stretch>
                  <a:fillRect r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71BA9C-E981-4FC9-9DD7-E5AD56212469}"/>
                  </a:ext>
                </a:extLst>
              </p:cNvPr>
              <p:cNvSpPr txBox="1"/>
              <p:nvPr/>
            </p:nvSpPr>
            <p:spPr>
              <a:xfrm>
                <a:off x="2940089" y="863001"/>
                <a:ext cx="3169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40A94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40A94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71BA9C-E981-4FC9-9DD7-E5AD56212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089" y="863001"/>
                <a:ext cx="316948" cy="461665"/>
              </a:xfrm>
              <a:prstGeom prst="rect">
                <a:avLst/>
              </a:prstGeom>
              <a:blipFill>
                <a:blip r:embed="rId4"/>
                <a:stretch>
                  <a:fillRect r="-36538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7A2C6E-F5DD-4027-BF52-6AE0DF384C72}"/>
              </a:ext>
            </a:extLst>
          </p:cNvPr>
          <p:cNvCxnSpPr>
            <a:cxnSpLocks/>
          </p:cNvCxnSpPr>
          <p:nvPr/>
        </p:nvCxnSpPr>
        <p:spPr>
          <a:xfrm flipH="1" flipV="1">
            <a:off x="3124505" y="1398970"/>
            <a:ext cx="2088746" cy="2088744"/>
          </a:xfrm>
          <a:prstGeom prst="straightConnector1">
            <a:avLst/>
          </a:prstGeom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D641B2-78A0-41AC-BF04-F6FC9E457C98}"/>
              </a:ext>
            </a:extLst>
          </p:cNvPr>
          <p:cNvCxnSpPr>
            <a:cxnSpLocks/>
          </p:cNvCxnSpPr>
          <p:nvPr/>
        </p:nvCxnSpPr>
        <p:spPr>
          <a:xfrm flipH="1">
            <a:off x="1723744" y="1391309"/>
            <a:ext cx="1392005" cy="1392007"/>
          </a:xfrm>
          <a:prstGeom prst="straightConnector1">
            <a:avLst/>
          </a:prstGeom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56C0FB0-5A64-4CB0-B0BE-C470E7CBA3A2}"/>
              </a:ext>
            </a:extLst>
          </p:cNvPr>
          <p:cNvSpPr/>
          <p:nvPr/>
        </p:nvSpPr>
        <p:spPr>
          <a:xfrm rot="18933173">
            <a:off x="5011569" y="3410159"/>
            <a:ext cx="167082" cy="16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115EF24-192A-403A-8CC9-8C026CEA89D8}"/>
                  </a:ext>
                </a:extLst>
              </p:cNvPr>
              <p:cNvSpPr txBox="1"/>
              <p:nvPr/>
            </p:nvSpPr>
            <p:spPr>
              <a:xfrm>
                <a:off x="3855543" y="2107852"/>
                <a:ext cx="1110649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115EF24-192A-403A-8CC9-8C026CEA8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543" y="2107852"/>
                <a:ext cx="1110649" cy="468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C334D-1AE4-4F3A-88DD-E593659CCE32}"/>
                  </a:ext>
                </a:extLst>
              </p:cNvPr>
              <p:cNvSpPr txBox="1"/>
              <p:nvPr/>
            </p:nvSpPr>
            <p:spPr>
              <a:xfrm>
                <a:off x="6346473" y="5567132"/>
                <a:ext cx="5953887" cy="779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BCC334D-1AE4-4F3A-88DD-E593659CC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73" y="5567132"/>
                <a:ext cx="5953887" cy="779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83F6001F-4699-4DB0-A3D7-33ED1D91921F}"/>
              </a:ext>
            </a:extLst>
          </p:cNvPr>
          <p:cNvSpPr/>
          <p:nvPr/>
        </p:nvSpPr>
        <p:spPr>
          <a:xfrm>
            <a:off x="428625" y="742955"/>
            <a:ext cx="5876926" cy="5372090"/>
          </a:xfrm>
          <a:prstGeom prst="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5573D8-FDBD-4FEF-B403-60797259C4E3}"/>
                  </a:ext>
                </a:extLst>
              </p:cNvPr>
              <p:cNvSpPr txBox="1"/>
              <p:nvPr/>
            </p:nvSpPr>
            <p:spPr>
              <a:xfrm>
                <a:off x="6960087" y="1424997"/>
                <a:ext cx="4726659" cy="728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5573D8-FDBD-4FEF-B403-60797259C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7" y="1424997"/>
                <a:ext cx="4726659" cy="7286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CE9DDE9-1E6A-4174-A31A-CE50808DBEED}"/>
                  </a:ext>
                </a:extLst>
              </p:cNvPr>
              <p:cNvSpPr txBox="1"/>
              <p:nvPr/>
            </p:nvSpPr>
            <p:spPr>
              <a:xfrm>
                <a:off x="3227136" y="4114456"/>
                <a:ext cx="533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CE9DDE9-1E6A-4174-A31A-CE50808D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36" y="4114456"/>
                <a:ext cx="5331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8697AC-CC49-41C8-B287-C01C8EF23B2C}"/>
                  </a:ext>
                </a:extLst>
              </p:cNvPr>
              <p:cNvSpPr txBox="1"/>
              <p:nvPr/>
            </p:nvSpPr>
            <p:spPr>
              <a:xfrm>
                <a:off x="3259407" y="4722784"/>
                <a:ext cx="15907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D8697AC-CC49-41C8-B287-C01C8EF23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07" y="4722784"/>
                <a:ext cx="1590787" cy="369332"/>
              </a:xfrm>
              <a:prstGeom prst="rect">
                <a:avLst/>
              </a:prstGeom>
              <a:blipFill>
                <a:blip r:embed="rId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73C2DA-B85F-47E4-A423-6FD4A3146B4A}"/>
              </a:ext>
            </a:extLst>
          </p:cNvPr>
          <p:cNvCxnSpPr>
            <a:cxnSpLocks/>
          </p:cNvCxnSpPr>
          <p:nvPr/>
        </p:nvCxnSpPr>
        <p:spPr>
          <a:xfrm flipH="1" flipV="1">
            <a:off x="3114979" y="1403090"/>
            <a:ext cx="678545" cy="3523137"/>
          </a:xfrm>
          <a:prstGeom prst="straightConnector1">
            <a:avLst/>
          </a:prstGeom>
          <a:ln w="57150">
            <a:solidFill>
              <a:srgbClr val="40A94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6D6D081-AC9F-4E4F-B4F4-1FE44FF94C19}"/>
                  </a:ext>
                </a:extLst>
              </p:cNvPr>
              <p:cNvSpPr txBox="1"/>
              <p:nvPr/>
            </p:nvSpPr>
            <p:spPr>
              <a:xfrm>
                <a:off x="3115460" y="2824704"/>
                <a:ext cx="15907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6D6D081-AC9F-4E4F-B4F4-1FE44FF94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60" y="2824704"/>
                <a:ext cx="1590787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D16FFB-E466-47E8-8C2D-081553CDA4B3}"/>
                  </a:ext>
                </a:extLst>
              </p:cNvPr>
              <p:cNvSpPr txBox="1"/>
              <p:nvPr/>
            </p:nvSpPr>
            <p:spPr>
              <a:xfrm>
                <a:off x="6960087" y="2622682"/>
                <a:ext cx="4726659" cy="76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D16FFB-E466-47E8-8C2D-081553CDA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87" y="2622682"/>
                <a:ext cx="4726659" cy="7620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5DAEB5A-7C84-4293-843F-57C376D4B210}"/>
              </a:ext>
            </a:extLst>
          </p:cNvPr>
          <p:cNvSpPr txBox="1"/>
          <p:nvPr/>
        </p:nvSpPr>
        <p:spPr>
          <a:xfrm>
            <a:off x="6753765" y="1092594"/>
            <a:ext cx="460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dirty="0">
                <a:latin typeface="Avenir Next LT Pro" panose="020B0504020202020204" pitchFamily="34" charset="0"/>
              </a:rPr>
              <a:t>Cos </a:t>
            </a:r>
            <a:r>
              <a:rPr lang="en-US" dirty="0">
                <a:latin typeface="Avenir Next LT Pro" panose="020B0504020202020204" pitchFamily="34" charset="0"/>
                <a:sym typeface="Wingdings" panose="05000000000000000000" pitchFamily="2" charset="2"/>
              </a:rPr>
              <a:t> adjacent over hypotenuse: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C49500B-A4E7-4941-B122-B11C21EF3D64}"/>
              </a:ext>
            </a:extLst>
          </p:cNvPr>
          <p:cNvSpPr txBox="1"/>
          <p:nvPr/>
        </p:nvSpPr>
        <p:spPr>
          <a:xfrm>
            <a:off x="6753764" y="2227704"/>
            <a:ext cx="460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dirty="0">
                <a:latin typeface="Avenir Next LT Pro" panose="020B0504020202020204" pitchFamily="34" charset="0"/>
              </a:rPr>
              <a:t>Definition of dot product: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C88102-399A-414C-9ADD-900ABDBEA9F5}"/>
                  </a:ext>
                </a:extLst>
              </p:cNvPr>
              <p:cNvSpPr txBox="1"/>
              <p:nvPr/>
            </p:nvSpPr>
            <p:spPr>
              <a:xfrm>
                <a:off x="6753764" y="4099163"/>
                <a:ext cx="4726659" cy="751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C88102-399A-414C-9ADD-900ABDBE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764" y="4099163"/>
                <a:ext cx="4726659" cy="7513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A25ABCB-098E-4BAA-8EDC-4ECC5ED404FD}"/>
                  </a:ext>
                </a:extLst>
              </p:cNvPr>
              <p:cNvSpPr txBox="1"/>
              <p:nvPr/>
            </p:nvSpPr>
            <p:spPr>
              <a:xfrm>
                <a:off x="6753764" y="3658877"/>
                <a:ext cx="4603253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Point p is on the line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A25ABCB-098E-4BAA-8EDC-4ECC5ED40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764" y="3658877"/>
                <a:ext cx="4603253" cy="405624"/>
              </a:xfrm>
              <a:prstGeom prst="rect">
                <a:avLst/>
              </a:prstGeom>
              <a:blipFill>
                <a:blip r:embed="rId13"/>
                <a:stretch>
                  <a:fillRect l="-1457"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3EAE6F31-ECE8-406F-A1E9-6F1AD6213B0D}"/>
              </a:ext>
            </a:extLst>
          </p:cNvPr>
          <p:cNvSpPr txBox="1"/>
          <p:nvPr/>
        </p:nvSpPr>
        <p:spPr>
          <a:xfrm>
            <a:off x="6761433" y="5126846"/>
            <a:ext cx="4603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Absolute value to remove sign: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630704-DAEC-4DFA-B86B-CCD432850890}"/>
              </a:ext>
            </a:extLst>
          </p:cNvPr>
          <p:cNvSpPr txBox="1"/>
          <p:nvPr/>
        </p:nvSpPr>
        <p:spPr>
          <a:xfrm>
            <a:off x="6753763" y="585101"/>
            <a:ext cx="4603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b="1" dirty="0">
                <a:latin typeface="Avenir Next LT Pro" panose="020B0504020202020204" pitchFamily="34" charset="0"/>
              </a:rPr>
              <a:t>Goal: Find distance d.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89FA11D-2BB4-4905-99D2-C13F79A2B8DA}"/>
                  </a:ext>
                </a:extLst>
              </p:cNvPr>
              <p:cNvSpPr txBox="1"/>
              <p:nvPr/>
            </p:nvSpPr>
            <p:spPr>
              <a:xfrm>
                <a:off x="1963087" y="3738670"/>
                <a:ext cx="1110649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89FA11D-2BB4-4905-99D2-C13F79A2B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087" y="3738670"/>
                <a:ext cx="1110649" cy="4682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1" grpId="0" animBg="1"/>
      <p:bldP spid="45" grpId="0"/>
      <p:bldP spid="78" grpId="0"/>
      <p:bldP spid="99" grpId="0"/>
      <p:bldP spid="105" grpId="0"/>
      <p:bldP spid="42" grpId="0"/>
      <p:bldP spid="63" grpId="0"/>
      <p:bldP spid="75" grpId="0"/>
      <p:bldP spid="76" grpId="0"/>
      <p:bldP spid="80" grpId="0"/>
      <p:bldP spid="84" grpId="0"/>
      <p:bldP spid="85" grpId="0"/>
      <p:bldP spid="86" grpId="0"/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3) </a:t>
            </a:r>
            <a:r>
              <a:rPr lang="en-US" dirty="0"/>
              <a:t>Set Up A Constrained Optimization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0F8B85-D277-4727-ABC4-CDE2E57FBF00}"/>
              </a:ext>
            </a:extLst>
          </p:cNvPr>
          <p:cNvGrpSpPr/>
          <p:nvPr/>
        </p:nvGrpSpPr>
        <p:grpSpPr>
          <a:xfrm rot="900000">
            <a:off x="1423535" y="856021"/>
            <a:ext cx="525444" cy="4783904"/>
            <a:chOff x="5439576" y="715454"/>
            <a:chExt cx="818349" cy="47839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2BD2AF6-B47E-4DC1-A508-5F440DF8900D}"/>
                </a:ext>
              </a:extLst>
            </p:cNvPr>
            <p:cNvGrpSpPr/>
            <p:nvPr/>
          </p:nvGrpSpPr>
          <p:grpSpPr>
            <a:xfrm>
              <a:off x="5822604" y="715454"/>
              <a:ext cx="435321" cy="4783904"/>
              <a:chOff x="5822604" y="715454"/>
              <a:chExt cx="435321" cy="4783904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65D4F0C-3030-4156-98C8-291F97AD31A5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4EA6358-2F45-4947-B814-AEA9C5ECB6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3670" r="-24706" b="-36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4DC5109-1949-463C-B1D0-C511A4E1BCAD}"/>
                </a:ext>
              </a:extLst>
            </p:cNvPr>
            <p:cNvCxnSpPr/>
            <p:nvPr/>
          </p:nvCxnSpPr>
          <p:spPr>
            <a:xfrm flipH="1">
              <a:off x="5439576" y="3237947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/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00E325E-C533-40DB-97EF-F199020D0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095" y="2932573"/>
                  <a:ext cx="49362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AFD7FE-503F-4D03-AF5F-E5013D89091D}"/>
              </a:ext>
            </a:extLst>
          </p:cNvPr>
          <p:cNvGrpSpPr/>
          <p:nvPr/>
        </p:nvGrpSpPr>
        <p:grpSpPr>
          <a:xfrm rot="20700000">
            <a:off x="1924128" y="2090694"/>
            <a:ext cx="1456483" cy="2527081"/>
            <a:chOff x="6545276" y="3155685"/>
            <a:chExt cx="875276" cy="1518654"/>
          </a:xfrm>
          <a:solidFill>
            <a:srgbClr val="FF0000">
              <a:alpha val="25098"/>
            </a:srgbClr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1A5B846-A205-469D-8D03-833A9399C100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5DD0356-9A1F-4BF9-8935-2E39B81987EA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4D5B72-7B37-4308-9D13-B0D4DB9A8A7B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62DA5DB-D135-40F5-9625-4D51579DC8F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13364DF-52F0-4B31-8A48-6D4654B002B0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0C66592-B4DC-470B-85DE-A38F7B9142EE}"/>
              </a:ext>
            </a:extLst>
          </p:cNvPr>
          <p:cNvGrpSpPr/>
          <p:nvPr/>
        </p:nvGrpSpPr>
        <p:grpSpPr>
          <a:xfrm rot="20700000">
            <a:off x="256205" y="1523212"/>
            <a:ext cx="1120107" cy="4049636"/>
            <a:chOff x="7093386" y="3214067"/>
            <a:chExt cx="673129" cy="2433635"/>
          </a:xfrm>
          <a:solidFill>
            <a:srgbClr val="92D050">
              <a:alpha val="25098"/>
            </a:srgbClr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72CC1F2-E46C-47AD-B835-D62FFE57753A}"/>
                </a:ext>
              </a:extLst>
            </p:cNvPr>
            <p:cNvSpPr/>
            <p:nvPr/>
          </p:nvSpPr>
          <p:spPr>
            <a:xfrm>
              <a:off x="7230994" y="373079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337C6CC-E95E-4FDD-A2DB-7185384A29F6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C0CF0BB-8EC8-45CC-84B8-FAB531EAF6A5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D6EAD17-091C-43A6-BDE7-7D48DF62A0C5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F4A7E-8C6A-4646-986E-9A0BA6F174EA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E09E9-7023-4EAD-B467-81843FC7D3C5}"/>
              </a:ext>
            </a:extLst>
          </p:cNvPr>
          <p:cNvSpPr txBox="1"/>
          <p:nvPr/>
        </p:nvSpPr>
        <p:spPr>
          <a:xfrm>
            <a:off x="3721100" y="643321"/>
            <a:ext cx="8178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We can then write the distance to the decision boundary from the nearest point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/>
              <p:nvPr/>
            </p:nvSpPr>
            <p:spPr>
              <a:xfrm>
                <a:off x="4281089" y="1594438"/>
                <a:ext cx="7505527" cy="903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36808E9-4147-4EE7-B3A3-F7EBACCCF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089" y="1594438"/>
                <a:ext cx="7505527" cy="903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8830B1-1A7E-4FDE-B7EC-49ED95E71EE8}"/>
              </a:ext>
            </a:extLst>
          </p:cNvPr>
          <p:cNvCxnSpPr>
            <a:cxnSpLocks/>
          </p:cNvCxnSpPr>
          <p:nvPr/>
        </p:nvCxnSpPr>
        <p:spPr>
          <a:xfrm>
            <a:off x="932821" y="5457810"/>
            <a:ext cx="391154" cy="1333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468355-0825-44DB-A4EC-CEDA4975A5ED}"/>
              </a:ext>
            </a:extLst>
          </p:cNvPr>
          <p:cNvCxnSpPr>
            <a:cxnSpLocks/>
          </p:cNvCxnSpPr>
          <p:nvPr/>
        </p:nvCxnSpPr>
        <p:spPr>
          <a:xfrm>
            <a:off x="848847" y="4212326"/>
            <a:ext cx="727857" cy="2369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D5B362-D8ED-4003-A70A-C8143060E22A}"/>
              </a:ext>
            </a:extLst>
          </p:cNvPr>
          <p:cNvCxnSpPr>
            <a:cxnSpLocks/>
          </p:cNvCxnSpPr>
          <p:nvPr/>
        </p:nvCxnSpPr>
        <p:spPr>
          <a:xfrm>
            <a:off x="2095500" y="2773928"/>
            <a:ext cx="594791" cy="1724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0E54A6-7A6D-4B59-890B-EF0D35152682}"/>
              </a:ext>
            </a:extLst>
          </p:cNvPr>
          <p:cNvCxnSpPr>
            <a:cxnSpLocks/>
          </p:cNvCxnSpPr>
          <p:nvPr/>
        </p:nvCxnSpPr>
        <p:spPr>
          <a:xfrm>
            <a:off x="2324100" y="1943100"/>
            <a:ext cx="611187" cy="1865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CF48DC0-745F-4B60-8FD9-9E7823E94BF8}"/>
              </a:ext>
            </a:extLst>
          </p:cNvPr>
          <p:cNvCxnSpPr>
            <a:cxnSpLocks/>
          </p:cNvCxnSpPr>
          <p:nvPr/>
        </p:nvCxnSpPr>
        <p:spPr>
          <a:xfrm>
            <a:off x="716235" y="1639628"/>
            <a:ext cx="1553604" cy="490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EA2BB9-F362-466E-BBF9-DF1DBC9A4382}"/>
                  </a:ext>
                </a:extLst>
              </p:cNvPr>
              <p:cNvSpPr txBox="1"/>
              <p:nvPr/>
            </p:nvSpPr>
            <p:spPr>
              <a:xfrm>
                <a:off x="3721100" y="2876394"/>
                <a:ext cx="8287931" cy="275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One thing we could do is say we want to maximize this minimum distance without making any errors:</a:t>
                </a: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  <m:li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lim>
                      </m:limLow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EA2BB9-F362-466E-BBF9-DF1DBC9A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100" y="2876394"/>
                <a:ext cx="8287931" cy="2750625"/>
              </a:xfrm>
              <a:prstGeom prst="rect">
                <a:avLst/>
              </a:prstGeom>
              <a:blipFill>
                <a:blip r:embed="rId5"/>
                <a:stretch>
                  <a:fillRect l="-1103" t="-1552" b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F7287F57-18F2-484A-A4AC-3159A6737C11}"/>
              </a:ext>
            </a:extLst>
          </p:cNvPr>
          <p:cNvSpPr txBox="1"/>
          <p:nvPr/>
        </p:nvSpPr>
        <p:spPr>
          <a:xfrm>
            <a:off x="4661993" y="3720644"/>
            <a:ext cx="234041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Maximize distance to nearest point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26BC6D-1ECD-459F-BA06-CDF16D1F14A7}"/>
              </a:ext>
            </a:extLst>
          </p:cNvPr>
          <p:cNvSpPr txBox="1"/>
          <p:nvPr/>
        </p:nvSpPr>
        <p:spPr>
          <a:xfrm>
            <a:off x="9664364" y="4385789"/>
            <a:ext cx="1904149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While not making any errors</a:t>
            </a:r>
          </a:p>
        </p:txBody>
      </p:sp>
      <p:pic>
        <p:nvPicPr>
          <p:cNvPr id="56" name="Graphic 55" descr="Arrow: Counter-clockwise curve with solid fill">
            <a:extLst>
              <a:ext uri="{FF2B5EF4-FFF2-40B4-BE49-F238E27FC236}">
                <a16:creationId xmlns:a16="http://schemas.microsoft.com/office/drawing/2014/main" id="{F798FC51-E93A-4700-AA7D-DB172CE73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00000" flipV="1">
            <a:off x="9660097" y="4907595"/>
            <a:ext cx="680823" cy="680823"/>
          </a:xfrm>
          <a:prstGeom prst="rect">
            <a:avLst/>
          </a:prstGeom>
        </p:spPr>
      </p:pic>
      <p:pic>
        <p:nvPicPr>
          <p:cNvPr id="57" name="Graphic 56" descr="Arrow: Counter-clockwise curve with solid fill">
            <a:extLst>
              <a:ext uri="{FF2B5EF4-FFF2-40B4-BE49-F238E27FC236}">
                <a16:creationId xmlns:a16="http://schemas.microsoft.com/office/drawing/2014/main" id="{0AAB47B6-931C-4E1B-9B82-611CFC18B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717477" flipV="1">
            <a:off x="6822767" y="3797529"/>
            <a:ext cx="680823" cy="680823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77B9AE-6C35-420B-B92D-5CB64C65AB65}"/>
              </a:ext>
            </a:extLst>
          </p:cNvPr>
          <p:cNvCxnSpPr>
            <a:cxnSpLocks/>
          </p:cNvCxnSpPr>
          <p:nvPr/>
        </p:nvCxnSpPr>
        <p:spPr>
          <a:xfrm>
            <a:off x="382041" y="3455038"/>
            <a:ext cx="1358595" cy="4422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8EDAFC-F244-411B-8EE4-D12D4984446C}"/>
              </a:ext>
            </a:extLst>
          </p:cNvPr>
          <p:cNvCxnSpPr>
            <a:cxnSpLocks/>
          </p:cNvCxnSpPr>
          <p:nvPr/>
        </p:nvCxnSpPr>
        <p:spPr>
          <a:xfrm>
            <a:off x="363749" y="2607563"/>
            <a:ext cx="1597161" cy="5198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E28608-C283-439D-AD4C-78F9229158D4}"/>
              </a:ext>
            </a:extLst>
          </p:cNvPr>
          <p:cNvCxnSpPr>
            <a:cxnSpLocks/>
          </p:cNvCxnSpPr>
          <p:nvPr/>
        </p:nvCxnSpPr>
        <p:spPr>
          <a:xfrm>
            <a:off x="1998690" y="2992683"/>
            <a:ext cx="1151642" cy="333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0474D47-24B3-4CD5-92F1-7B1BB1304B31}"/>
              </a:ext>
            </a:extLst>
          </p:cNvPr>
          <p:cNvCxnSpPr>
            <a:cxnSpLocks/>
          </p:cNvCxnSpPr>
          <p:nvPr/>
        </p:nvCxnSpPr>
        <p:spPr>
          <a:xfrm>
            <a:off x="1917517" y="3406377"/>
            <a:ext cx="1036114" cy="3004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4E8C2E9-3702-400C-8B5E-8DCCE2DBF51C}"/>
              </a:ext>
            </a:extLst>
          </p:cNvPr>
          <p:cNvCxnSpPr>
            <a:cxnSpLocks/>
          </p:cNvCxnSpPr>
          <p:nvPr/>
        </p:nvCxnSpPr>
        <p:spPr>
          <a:xfrm>
            <a:off x="1643200" y="4367072"/>
            <a:ext cx="730127" cy="2117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Everything you wanted to know about the blobfish but were afraid to ask |  The McGill Tribune">
            <a:extLst>
              <a:ext uri="{FF2B5EF4-FFF2-40B4-BE49-F238E27FC236}">
                <a16:creationId xmlns:a16="http://schemas.microsoft.com/office/drawing/2014/main" id="{F50E843C-B97D-4344-B589-992B40E4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74" y="4472930"/>
            <a:ext cx="1730239" cy="12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C7BBC-6B41-4FC1-BB90-B68EFA43E228}"/>
                  </a:ext>
                </a:extLst>
              </p:cNvPr>
              <p:cNvSpPr txBox="1"/>
              <p:nvPr/>
            </p:nvSpPr>
            <p:spPr>
              <a:xfrm>
                <a:off x="3721100" y="5774177"/>
                <a:ext cx="82879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This is an ugly problem! Max of min?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24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’s everywhere? </a:t>
                </a:r>
                <a:endParaRPr lang="en-US" sz="2800" b="1" dirty="0">
                  <a:solidFill>
                    <a:srgbClr val="D73F09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C7BBC-6B41-4FC1-BB90-B68EFA43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100" y="5774177"/>
                <a:ext cx="8287931" cy="461665"/>
              </a:xfrm>
              <a:prstGeom prst="rect">
                <a:avLst/>
              </a:prstGeom>
              <a:blipFill>
                <a:blip r:embed="rId9"/>
                <a:stretch>
                  <a:fillRect l="-1103" t="-9211" r="-44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91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3) </a:t>
            </a:r>
            <a:r>
              <a:rPr lang="en-US" dirty="0"/>
              <a:t>Set Up A Constrained Optimization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39F86A-4EB1-4E59-86B9-651DFE0EC571}"/>
                  </a:ext>
                </a:extLst>
              </p:cNvPr>
              <p:cNvSpPr txBox="1"/>
              <p:nvPr/>
            </p:nvSpPr>
            <p:spPr>
              <a:xfrm>
                <a:off x="3678284" y="611991"/>
                <a:ext cx="82216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latin typeface="Avenir Next LT Pro" panose="020B0504020202020204" pitchFamily="34" charset="0"/>
                  </a:rPr>
                  <a:t>To avoid dealing with this, let’s constrain the minimum distance to some constant </a:t>
                </a:r>
                <a:r>
                  <a:rPr lang="en-US" sz="2400" b="1" dirty="0" err="1">
                    <a:latin typeface="Avenir Next LT Pro" panose="020B0504020202020204" pitchFamily="34" charset="0"/>
                  </a:rPr>
                  <a:t>w.r.t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 to x – say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b="1" dirty="0">
                    <a:latin typeface="Avenir Next LT Pro" panose="020B0504020202020204" pitchFamily="34" charset="0"/>
                  </a:rPr>
                  <a:t>:</a:t>
                </a: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39F86A-4EB1-4E59-86B9-651DFE0EC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84" y="611991"/>
                <a:ext cx="8221615" cy="830997"/>
              </a:xfrm>
              <a:prstGeom prst="rect">
                <a:avLst/>
              </a:prstGeom>
              <a:blipFill>
                <a:blip r:embed="rId2"/>
                <a:stretch>
                  <a:fillRect l="-1080" t="-6061" r="-185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A7C2B8-DC34-4B77-ACBE-5C75BBD887EB}"/>
                  </a:ext>
                </a:extLst>
              </p:cNvPr>
              <p:cNvSpPr txBox="1"/>
              <p:nvPr/>
            </p:nvSpPr>
            <p:spPr>
              <a:xfrm>
                <a:off x="7282912" y="1760311"/>
                <a:ext cx="61404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|≥1 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A7C2B8-DC34-4B77-ACBE-5C75BBD88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912" y="1760311"/>
                <a:ext cx="6140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05DA01-BE47-410D-8CEC-6FE3112BB587}"/>
                  </a:ext>
                </a:extLst>
              </p:cNvPr>
              <p:cNvSpPr txBox="1"/>
              <p:nvPr/>
            </p:nvSpPr>
            <p:spPr>
              <a:xfrm>
                <a:off x="3677249" y="2690721"/>
                <a:ext cx="85978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Can combine with “correctness”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505DA01-BE47-410D-8CEC-6FE3112BB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49" y="2690721"/>
                <a:ext cx="8597836" cy="461665"/>
              </a:xfrm>
              <a:prstGeom prst="rect">
                <a:avLst/>
              </a:prstGeom>
              <a:blipFill>
                <a:blip r:embed="rId4"/>
                <a:stretch>
                  <a:fillRect l="-1063" t="-9211" r="-56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E99541-7492-4792-985B-3914A18C11EF}"/>
                  </a:ext>
                </a:extLst>
              </p:cNvPr>
              <p:cNvSpPr txBox="1"/>
              <p:nvPr/>
            </p:nvSpPr>
            <p:spPr>
              <a:xfrm>
                <a:off x="4687116" y="3398352"/>
                <a:ext cx="6203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≥1 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4E99541-7492-4792-985B-3914A18C1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116" y="3398352"/>
                <a:ext cx="62039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676D3E8-B1F3-46DB-B5F5-A0E01E36A4C5}"/>
                  </a:ext>
                </a:extLst>
              </p:cNvPr>
              <p:cNvSpPr txBox="1"/>
              <p:nvPr/>
            </p:nvSpPr>
            <p:spPr>
              <a:xfrm>
                <a:off x="3651269" y="1621297"/>
                <a:ext cx="4742370" cy="801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676D3E8-B1F3-46DB-B5F5-A0E01E36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69" y="1621297"/>
                <a:ext cx="4742370" cy="801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row: Right 87">
            <a:extLst>
              <a:ext uri="{FF2B5EF4-FFF2-40B4-BE49-F238E27FC236}">
                <a16:creationId xmlns:a16="http://schemas.microsoft.com/office/drawing/2014/main" id="{39D8DD9E-0454-41AF-A521-FAB19FA116B3}"/>
              </a:ext>
            </a:extLst>
          </p:cNvPr>
          <p:cNvSpPr/>
          <p:nvPr/>
        </p:nvSpPr>
        <p:spPr>
          <a:xfrm>
            <a:off x="5775246" y="3568315"/>
            <a:ext cx="247208" cy="2422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83FB9F7-245E-48D2-B392-16C7A2B506A0}"/>
              </a:ext>
            </a:extLst>
          </p:cNvPr>
          <p:cNvGrpSpPr/>
          <p:nvPr/>
        </p:nvGrpSpPr>
        <p:grpSpPr>
          <a:xfrm>
            <a:off x="687831" y="858328"/>
            <a:ext cx="1881420" cy="4783904"/>
            <a:chOff x="4674605" y="715454"/>
            <a:chExt cx="2930203" cy="4783904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A31ACDA-1D7E-4101-B549-BD43D0A4BF23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4365F92-36A6-49BD-9D94-023E3672645C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87820B8-26A6-4ACD-92D5-D23132E19DB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87820B8-26A6-4ACD-92D5-D23132E19D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897" t="-414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0118E76-83A5-4144-A8A2-968C9FE78AFF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1088DD8-9431-4DED-827D-7DEB7165837E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1FA678A-F201-4E58-84E7-2DA21A0EB1DD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E2A716C-79FB-4F5C-BF5F-8DAFC9C56C10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E2A716C-79FB-4F5C-BF5F-8DAFC9C56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147C21F-AAD3-4EA7-A631-1F93CC7DC325}"/>
              </a:ext>
            </a:extLst>
          </p:cNvPr>
          <p:cNvGrpSpPr/>
          <p:nvPr/>
        </p:nvGrpSpPr>
        <p:grpSpPr>
          <a:xfrm rot="20700000">
            <a:off x="2141467" y="2086826"/>
            <a:ext cx="1456483" cy="2754078"/>
            <a:chOff x="6545276" y="3155685"/>
            <a:chExt cx="875276" cy="1655068"/>
          </a:xfrm>
          <a:solidFill>
            <a:srgbClr val="FF0000">
              <a:alpha val="25098"/>
            </a:srgbClr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67A330A-180C-433F-B605-4F2DA6B055CC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1A2BED4-30B7-4435-A708-108FA3E17418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0CF48CB-94D1-47D0-B7AF-74412E893F5F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DD356B7-31FB-4B24-A7F4-DF8D08869559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013FC3-7572-451C-87B6-03AB84328E6C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2FC5EA1-1F84-40A9-8546-D00CF47A030E}"/>
              </a:ext>
            </a:extLst>
          </p:cNvPr>
          <p:cNvGrpSpPr/>
          <p:nvPr/>
        </p:nvGrpSpPr>
        <p:grpSpPr>
          <a:xfrm rot="20700000">
            <a:off x="36968" y="1519921"/>
            <a:ext cx="1094677" cy="4049636"/>
            <a:chOff x="7108668" y="3214067"/>
            <a:chExt cx="657847" cy="2433635"/>
          </a:xfrm>
          <a:solidFill>
            <a:srgbClr val="92D050">
              <a:alpha val="25098"/>
            </a:srgbClr>
          </a:solidFill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2A1FA82-588F-4DF1-81BF-3FF49BD9BA60}"/>
                </a:ext>
              </a:extLst>
            </p:cNvPr>
            <p:cNvSpPr/>
            <p:nvPr/>
          </p:nvSpPr>
          <p:spPr>
            <a:xfrm>
              <a:off x="7306417" y="37510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C58AC0F-4FE5-4364-B435-E497E185CA38}"/>
                </a:ext>
              </a:extLst>
            </p:cNvPr>
            <p:cNvSpPr/>
            <p:nvPr/>
          </p:nvSpPr>
          <p:spPr>
            <a:xfrm>
              <a:off x="7194908" y="424373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8558315-6B32-460A-8FD1-CB6DA8F14ECC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21DCE56-D901-4070-8D77-3973C8600BCF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D9B9B5E-406D-427F-A17A-5B8042877091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7665D7E-DF7E-45A3-96AA-3F7EC7F1E4EC}"/>
                  </a:ext>
                </a:extLst>
              </p:cNvPr>
              <p:cNvSpPr txBox="1"/>
              <p:nvPr/>
            </p:nvSpPr>
            <p:spPr>
              <a:xfrm rot="16200000">
                <a:off x="205468" y="1380586"/>
                <a:ext cx="1321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7665D7E-DF7E-45A3-96AA-3F7EC7F1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468" y="1380586"/>
                <a:ext cx="1321324" cy="276999"/>
              </a:xfrm>
              <a:prstGeom prst="rect">
                <a:avLst/>
              </a:prstGeom>
              <a:blipFill>
                <a:blip r:embed="rId9"/>
                <a:stretch>
                  <a:fillRect l="-4348" t="-4147" r="-6522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F16BE72-4CD9-45B2-89E1-5AB3BC587A4A}"/>
                  </a:ext>
                </a:extLst>
              </p:cNvPr>
              <p:cNvSpPr txBox="1"/>
              <p:nvPr/>
            </p:nvSpPr>
            <p:spPr>
              <a:xfrm rot="16200000">
                <a:off x="1657042" y="1449815"/>
                <a:ext cx="1494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F16BE72-4CD9-45B2-89E1-5AB3BC58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657042" y="1449815"/>
                <a:ext cx="1494448" cy="276999"/>
              </a:xfrm>
              <a:prstGeom prst="rect">
                <a:avLst/>
              </a:prstGeom>
              <a:blipFill>
                <a:blip r:embed="rId10"/>
                <a:stretch>
                  <a:fillRect l="-4444" t="-3265" r="-888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72595C7A-4020-4B53-8913-50B988C86455}"/>
              </a:ext>
            </a:extLst>
          </p:cNvPr>
          <p:cNvSpPr txBox="1"/>
          <p:nvPr/>
        </p:nvSpPr>
        <p:spPr>
          <a:xfrm>
            <a:off x="3651269" y="4267207"/>
            <a:ext cx="82486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What does this do?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0"/>
              </a:rPr>
              <a:t>Makes a space around the classifier where points aren’t allowed to be – between the green and red lines.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0"/>
              </a:rPr>
              <a:t>w</a:t>
            </a:r>
            <a:r>
              <a:rPr lang="en-US" sz="2400" dirty="0">
                <a:latin typeface="Avenir Next LT Pro" panose="020B0504020202020204" pitchFamily="34" charset="0"/>
              </a:rPr>
              <a:t> can be rescaled arbitrarily to make this true without changing the classifier’s expressiveness. </a:t>
            </a: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B1A7A466-4A6A-425A-A3D9-0FA1217B3F44}"/>
              </a:ext>
            </a:extLst>
          </p:cNvPr>
          <p:cNvSpPr/>
          <p:nvPr/>
        </p:nvSpPr>
        <p:spPr>
          <a:xfrm>
            <a:off x="8270035" y="1933487"/>
            <a:ext cx="247208" cy="2422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88" grpId="0" animBg="1"/>
      <p:bldP spid="1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3) </a:t>
            </a:r>
            <a:r>
              <a:rPr lang="en-US" dirty="0"/>
              <a:t>Set Up A Constrained Optimization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24</a:t>
            </a:fld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2595C7A-4020-4B53-8913-50B988C86455}"/>
              </a:ext>
            </a:extLst>
          </p:cNvPr>
          <p:cNvSpPr txBox="1"/>
          <p:nvPr/>
        </p:nvSpPr>
        <p:spPr>
          <a:xfrm>
            <a:off x="209425" y="558237"/>
            <a:ext cx="12064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w</a:t>
            </a:r>
            <a:r>
              <a:rPr lang="en-US" sz="2400" dirty="0">
                <a:latin typeface="Avenir Next LT Pro" panose="020B0504020202020204" pitchFamily="34" charset="0"/>
              </a:rPr>
              <a:t> can be rescaled to make this true without changing the classifier’s expressiveness.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2A21F1-8DEA-44BF-B662-5D04100FD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343"/>
            <a:ext cx="39814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C56ADD-BA75-47C9-9F70-70F2B1DC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86" y="1210343"/>
            <a:ext cx="39814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50E6BF4-30B4-48C9-92EE-50FA29EC1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72" y="1210343"/>
            <a:ext cx="39814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r. Blob fish Happy&quot; Greeting Card by Mannyfog | Redbubble">
            <a:extLst>
              <a:ext uri="{FF2B5EF4-FFF2-40B4-BE49-F238E27FC236}">
                <a16:creationId xmlns:a16="http://schemas.microsoft.com/office/drawing/2014/main" id="{1BEF0DCC-AADC-4AA9-BDF2-2C84A5543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5" b="21621"/>
          <a:stretch/>
        </p:blipFill>
        <p:spPr bwMode="auto">
          <a:xfrm>
            <a:off x="7990544" y="3674111"/>
            <a:ext cx="2041982" cy="1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verything you wanted to know about the blobfish but were afraid to ask |  The McGill Tribune">
            <a:extLst>
              <a:ext uri="{FF2B5EF4-FFF2-40B4-BE49-F238E27FC236}">
                <a16:creationId xmlns:a16="http://schemas.microsoft.com/office/drawing/2014/main" id="{7702EDF0-05AA-4223-A9E8-902C7B85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76" y="3674111"/>
            <a:ext cx="2041982" cy="145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3) </a:t>
            </a:r>
            <a:r>
              <a:rPr lang="en-US" dirty="0"/>
              <a:t>Set Up A Constrained Optimization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EA2BB9-F362-466E-BBF9-DF1DBC9A4382}"/>
                  </a:ext>
                </a:extLst>
              </p:cNvPr>
              <p:cNvSpPr txBox="1"/>
              <p:nvPr/>
            </p:nvSpPr>
            <p:spPr>
              <a:xfrm>
                <a:off x="682950" y="1759486"/>
                <a:ext cx="4335435" cy="164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EA2BB9-F362-466E-BBF9-DF1DBC9A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0" y="1759486"/>
                <a:ext cx="4335435" cy="1642629"/>
              </a:xfrm>
              <a:prstGeom prst="rect">
                <a:avLst/>
              </a:prstGeom>
              <a:blipFill>
                <a:blip r:embed="rId4"/>
                <a:stretch>
                  <a:fillRect b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539F86A-4EB1-4E59-86B9-651DFE0EC571}"/>
              </a:ext>
            </a:extLst>
          </p:cNvPr>
          <p:cNvSpPr txBox="1"/>
          <p:nvPr/>
        </p:nvSpPr>
        <p:spPr>
          <a:xfrm>
            <a:off x="348343" y="797813"/>
            <a:ext cx="11551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How does this change our “ugly” objective to something nicer?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9346F-6392-43BB-AC73-DA252B488F45}"/>
                  </a:ext>
                </a:extLst>
              </p:cNvPr>
              <p:cNvSpPr txBox="1"/>
              <p:nvPr/>
            </p:nvSpPr>
            <p:spPr>
              <a:xfrm>
                <a:off x="6681914" y="1793597"/>
                <a:ext cx="4335435" cy="1574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19346F-6392-43BB-AC73-DA252B48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14" y="1793597"/>
                <a:ext cx="4335435" cy="1574405"/>
              </a:xfrm>
              <a:prstGeom prst="rect">
                <a:avLst/>
              </a:prstGeom>
              <a:blipFill>
                <a:blip r:embed="rId5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E151F1FA-D030-4082-BAC9-D95B2C40AB99}"/>
              </a:ext>
            </a:extLst>
          </p:cNvPr>
          <p:cNvSpPr/>
          <p:nvPr/>
        </p:nvSpPr>
        <p:spPr>
          <a:xfrm>
            <a:off x="5675978" y="2169568"/>
            <a:ext cx="520700" cy="5101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396A01-8130-4FEE-BF6E-BCE1DEC916D7}"/>
              </a:ext>
            </a:extLst>
          </p:cNvPr>
          <p:cNvSpPr txBox="1"/>
          <p:nvPr/>
        </p:nvSpPr>
        <p:spPr>
          <a:xfrm>
            <a:off x="348342" y="5634926"/>
            <a:ext cx="11551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You: </a:t>
            </a:r>
            <a:r>
              <a:rPr lang="en-US" sz="2400" dirty="0">
                <a:latin typeface="Avenir Next LT Pro" panose="020B0504020202020204" pitchFamily="34" charset="0"/>
              </a:rPr>
              <a:t>Neat math. Cute fish. How does this relate to the margin?</a:t>
            </a:r>
          </a:p>
        </p:txBody>
      </p:sp>
    </p:spTree>
    <p:extLst>
      <p:ext uri="{BB962C8B-B14F-4D97-AF65-F5344CB8AC3E}">
        <p14:creationId xmlns:p14="http://schemas.microsoft.com/office/powerpoint/2010/main" val="388741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C282-1D83-4B16-AD7B-E75C9877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For a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,how many constraints do we have?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D4C1-84AA-49C5-82C5-5DD05DB0A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7209E-1AA0-4068-9037-EEC0CD097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5A9810-553A-4E4E-9B01-F93D2690C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183B48-64B2-4B66-8E58-5836C0E062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A7AD6-DF0F-4B77-83D2-5F1946C35135}"/>
                  </a:ext>
                </a:extLst>
              </p:cNvPr>
              <p:cNvSpPr txBox="1"/>
              <p:nvPr/>
            </p:nvSpPr>
            <p:spPr>
              <a:xfrm>
                <a:off x="3927759" y="1947613"/>
                <a:ext cx="4335435" cy="1574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A7AD6-DF0F-4B77-83D2-5F1946C3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759" y="1947613"/>
                <a:ext cx="4335435" cy="157440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44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2) </a:t>
            </a:r>
            <a:r>
              <a:rPr lang="en-US" dirty="0"/>
              <a:t>Derive and Expression for the Margin  (Back Again)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4FC7CF-306D-4784-A4D8-C32CBB881C0F}"/>
              </a:ext>
            </a:extLst>
          </p:cNvPr>
          <p:cNvGrpSpPr/>
          <p:nvPr/>
        </p:nvGrpSpPr>
        <p:grpSpPr>
          <a:xfrm>
            <a:off x="1568361" y="858328"/>
            <a:ext cx="1881420" cy="4783905"/>
            <a:chOff x="4674605" y="715453"/>
            <a:chExt cx="2930203" cy="478390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2971D3-5FAF-4B7C-965D-E3006E530482}"/>
                </a:ext>
              </a:extLst>
            </p:cNvPr>
            <p:cNvGrpSpPr/>
            <p:nvPr/>
          </p:nvGrpSpPr>
          <p:grpSpPr>
            <a:xfrm>
              <a:off x="4674605" y="715453"/>
              <a:ext cx="2930203" cy="4783905"/>
              <a:chOff x="4674605" y="715453"/>
              <a:chExt cx="2930203" cy="47839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E753D2-10AB-4855-91CD-095DB98EA1FB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414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8DB01B-4235-4326-BCB5-D8523D67CECE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748FF71-5803-4C79-A8CB-85FC971EB13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532605" y="1324178"/>
                    <a:ext cx="14944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748FF71-5803-4C79-A8CB-85FC971EB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532605" y="1324178"/>
                    <a:ext cx="14944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897" t="-3673" r="-68966" b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504511-D489-495E-A39B-8459782D5932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64CD7AB-F6BB-413B-9ECE-A4E6F203400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10953" y="1237615"/>
                    <a:ext cx="13213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64CD7AB-F6BB-413B-9ECE-A4E6F2034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10953" y="1237615"/>
                    <a:ext cx="13213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67" t="-4147" r="-63333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EABB60-9897-4409-B318-10460529C033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1E317FC-0F55-42C6-8444-EA835096C3DF}"/>
              </a:ext>
            </a:extLst>
          </p:cNvPr>
          <p:cNvSpPr/>
          <p:nvPr/>
        </p:nvSpPr>
        <p:spPr>
          <a:xfrm>
            <a:off x="46530" y="619125"/>
            <a:ext cx="5076825" cy="55149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9C4BE-0677-4F96-9A48-418676C8F3E6}"/>
              </a:ext>
            </a:extLst>
          </p:cNvPr>
          <p:cNvGrpSpPr/>
          <p:nvPr/>
        </p:nvGrpSpPr>
        <p:grpSpPr>
          <a:xfrm rot="20700000">
            <a:off x="3089905" y="2095344"/>
            <a:ext cx="1827990" cy="3195026"/>
            <a:chOff x="6545276" y="3195568"/>
            <a:chExt cx="1098534" cy="1920056"/>
          </a:xfrm>
          <a:solidFill>
            <a:srgbClr val="FF0000">
              <a:alpha val="25098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4BBA0D-5D5B-4817-B823-9A492DC5A61F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A03096-6908-4575-A988-E66526041EBD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39C7D0-A273-44F5-9F26-CC3A45746CA6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9C5FC6-0C6B-4CE3-8261-C59EF81E9E99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CAAF98-4D4D-45F1-BD8E-BC0AD24777AE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F0D530-E40C-4336-AD78-87193DFA325C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AF053A3-E65E-4FB7-975A-3F6991DCA9E5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0B3702-585B-41D7-9145-DAC29780CF8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05A5D7-8855-4F64-8745-C91914CE9C94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41CE96E-830D-431A-85C5-EF86ABB4B920}"/>
              </a:ext>
            </a:extLst>
          </p:cNvPr>
          <p:cNvSpPr/>
          <p:nvPr/>
        </p:nvSpPr>
        <p:spPr>
          <a:xfrm>
            <a:off x="3361231" y="3625400"/>
            <a:ext cx="167082" cy="1670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37F1FD6-7C2B-45DB-95A7-4DEFE46C20EB}"/>
              </a:ext>
            </a:extLst>
          </p:cNvPr>
          <p:cNvGrpSpPr/>
          <p:nvPr/>
        </p:nvGrpSpPr>
        <p:grpSpPr>
          <a:xfrm rot="20700000">
            <a:off x="129853" y="1623623"/>
            <a:ext cx="1896383" cy="4052922"/>
            <a:chOff x="6626880" y="3214067"/>
            <a:chExt cx="1139635" cy="2435610"/>
          </a:xfrm>
          <a:solidFill>
            <a:srgbClr val="92D050">
              <a:alpha val="25098"/>
            </a:srgb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EC736A5-C6EB-4FC3-BB92-74035C87AD7B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6558851-806D-4441-ABD2-1A972CBF0D78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59F92B-41B6-4E75-A7BD-DAE9975F3E32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0CD8586-9F6E-4FF8-B46D-DA9DEBCDC0F6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910A06D-399E-4BCB-B8B7-4C09418C20E1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A4FBB1-1E19-4256-9A48-70506703C8F8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2F7CDC-DE50-4ED8-8E70-3A9268BADB1D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B3B888-40F0-4DA6-8FE4-AF01CDFE683F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906D013-FE61-440B-A68C-B94A034D8219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1FB5F4-14B9-43A7-AC64-BB9F3DF579BA}"/>
                  </a:ext>
                </a:extLst>
              </p:cNvPr>
              <p:cNvSpPr txBox="1"/>
              <p:nvPr/>
            </p:nvSpPr>
            <p:spPr>
              <a:xfrm>
                <a:off x="3409831" y="3343778"/>
                <a:ext cx="316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1FB5F4-14B9-43A7-AC64-BB9F3DF5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831" y="3343778"/>
                <a:ext cx="316949" cy="369332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5F39AE72-08C9-4475-99C6-3563463929BD}"/>
              </a:ext>
            </a:extLst>
          </p:cNvPr>
          <p:cNvSpPr/>
          <p:nvPr/>
        </p:nvSpPr>
        <p:spPr>
          <a:xfrm>
            <a:off x="1484661" y="3625400"/>
            <a:ext cx="167082" cy="1670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A793770-B2BA-4C72-A16B-10FE215B6222}"/>
                  </a:ext>
                </a:extLst>
              </p:cNvPr>
              <p:cNvSpPr txBox="1"/>
              <p:nvPr/>
            </p:nvSpPr>
            <p:spPr>
              <a:xfrm>
                <a:off x="1533261" y="3343778"/>
                <a:ext cx="316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A793770-B2BA-4C72-A16B-10FE215B6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61" y="3343778"/>
                <a:ext cx="316949" cy="369332"/>
              </a:xfrm>
              <a:prstGeom prst="rect">
                <a:avLst/>
              </a:prstGeom>
              <a:blipFill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F636B9-35CA-48FF-A650-68C88A5ED5A0}"/>
                  </a:ext>
                </a:extLst>
              </p:cNvPr>
              <p:cNvSpPr txBox="1"/>
              <p:nvPr/>
            </p:nvSpPr>
            <p:spPr>
              <a:xfrm>
                <a:off x="5113387" y="849940"/>
                <a:ext cx="3563253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1)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F636B9-35CA-48FF-A650-68C88A5E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87" y="849940"/>
                <a:ext cx="3563253" cy="468205"/>
              </a:xfrm>
              <a:prstGeom prst="rect">
                <a:avLst/>
              </a:prstGeom>
              <a:blipFill>
                <a:blip r:embed="rId8"/>
                <a:stretch>
                  <a:fillRect l="-51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6BEC5E-AFAC-43AA-B89B-414A8A213C26}"/>
                  </a:ext>
                </a:extLst>
              </p:cNvPr>
              <p:cNvSpPr txBox="1"/>
              <p:nvPr/>
            </p:nvSpPr>
            <p:spPr>
              <a:xfrm>
                <a:off x="5113386" y="1298407"/>
                <a:ext cx="3563253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2) 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C6BEC5E-AFAC-43AA-B89B-414A8A213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86" y="1298407"/>
                <a:ext cx="3563253" cy="468205"/>
              </a:xfrm>
              <a:prstGeom prst="rect">
                <a:avLst/>
              </a:prstGeom>
              <a:blipFill>
                <a:blip r:embed="rId9"/>
                <a:stretch>
                  <a:fillRect l="-51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F1D22-1EAA-4AD0-BE4E-78A1D740C8CB}"/>
              </a:ext>
            </a:extLst>
          </p:cNvPr>
          <p:cNvCxnSpPr>
            <a:stCxn id="5" idx="2"/>
            <a:endCxn id="81" idx="2"/>
          </p:cNvCxnSpPr>
          <p:nvPr/>
        </p:nvCxnSpPr>
        <p:spPr>
          <a:xfrm flipH="1">
            <a:off x="1691736" y="3708941"/>
            <a:ext cx="1669495" cy="4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1D9234E-4CC0-4128-AFA8-790EB18340B2}"/>
                  </a:ext>
                </a:extLst>
              </p:cNvPr>
              <p:cNvSpPr txBox="1"/>
              <p:nvPr/>
            </p:nvSpPr>
            <p:spPr>
              <a:xfrm>
                <a:off x="8190967" y="850789"/>
                <a:ext cx="3563253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3)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1D9234E-4CC0-4128-AFA8-790EB1834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967" y="850789"/>
                <a:ext cx="3563253" cy="468205"/>
              </a:xfrm>
              <a:prstGeom prst="rect">
                <a:avLst/>
              </a:prstGeom>
              <a:blipFill>
                <a:blip r:embed="rId10"/>
                <a:stretch>
                  <a:fillRect l="-51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28A3670-5486-4AEF-8A45-04F0FA4581DE}"/>
              </a:ext>
            </a:extLst>
          </p:cNvPr>
          <p:cNvSpPr txBox="1"/>
          <p:nvPr/>
        </p:nvSpPr>
        <p:spPr>
          <a:xfrm>
            <a:off x="5107951" y="485715"/>
            <a:ext cx="5194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Things we assumed plus some geometry: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551A91-1034-4E3A-9F99-9077749DF1EA}"/>
              </a:ext>
            </a:extLst>
          </p:cNvPr>
          <p:cNvSpPr/>
          <p:nvPr/>
        </p:nvSpPr>
        <p:spPr>
          <a:xfrm>
            <a:off x="3256255" y="3536923"/>
            <a:ext cx="167082" cy="16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A0FAA9-658A-498C-BE2B-4EC18F1C0541}"/>
                  </a:ext>
                </a:extLst>
              </p:cNvPr>
              <p:cNvSpPr txBox="1"/>
              <p:nvPr/>
            </p:nvSpPr>
            <p:spPr>
              <a:xfrm>
                <a:off x="6322099" y="2696462"/>
                <a:ext cx="3563253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3)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⇒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A0FAA9-658A-498C-BE2B-4EC18F1C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99" y="2696462"/>
                <a:ext cx="3563253" cy="468205"/>
              </a:xfrm>
              <a:prstGeom prst="rect">
                <a:avLst/>
              </a:prstGeom>
              <a:blipFill>
                <a:blip r:embed="rId11"/>
                <a:stretch>
                  <a:fillRect l="-136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DEC43A2-BEB8-4979-9D37-F9BF47518B26}"/>
                  </a:ext>
                </a:extLst>
              </p:cNvPr>
              <p:cNvSpPr txBox="1"/>
              <p:nvPr/>
            </p:nvSpPr>
            <p:spPr>
              <a:xfrm>
                <a:off x="6322099" y="3388507"/>
                <a:ext cx="4468759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DEC43A2-BEB8-4979-9D37-F9BF4751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099" y="3388507"/>
                <a:ext cx="4468759" cy="468205"/>
              </a:xfrm>
              <a:prstGeom prst="rect">
                <a:avLst/>
              </a:prstGeom>
              <a:blipFill>
                <a:blip r:embed="rId12"/>
                <a:stretch>
                  <a:fillRect l="-1091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C7BF9EE-EBD4-4B55-AC23-660C1EC919A8}"/>
                  </a:ext>
                </a:extLst>
              </p:cNvPr>
              <p:cNvSpPr txBox="1"/>
              <p:nvPr/>
            </p:nvSpPr>
            <p:spPr>
              <a:xfrm>
                <a:off x="6894425" y="3881537"/>
                <a:ext cx="3563253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C7BF9EE-EBD4-4B55-AC23-660C1EC9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425" y="3881537"/>
                <a:ext cx="3563253" cy="468205"/>
              </a:xfrm>
              <a:prstGeom prst="rect">
                <a:avLst/>
              </a:prstGeom>
              <a:blipFill>
                <a:blip r:embed="rId13"/>
                <a:stretch>
                  <a:fillRect l="-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72AFFB2-FE14-4788-9FAC-153DE770CABC}"/>
                  </a:ext>
                </a:extLst>
              </p:cNvPr>
              <p:cNvSpPr txBox="1"/>
              <p:nvPr/>
            </p:nvSpPr>
            <p:spPr>
              <a:xfrm>
                <a:off x="6288230" y="4312647"/>
                <a:ext cx="4468759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1)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72AFFB2-FE14-4788-9FAC-153DE770C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30" y="4312647"/>
                <a:ext cx="4468759" cy="468205"/>
              </a:xfrm>
              <a:prstGeom prst="rect">
                <a:avLst/>
              </a:prstGeom>
              <a:blipFill>
                <a:blip r:embed="rId14"/>
                <a:stretch>
                  <a:fillRect l="-12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/>
              <p:nvPr/>
            </p:nvSpPr>
            <p:spPr>
              <a:xfrm>
                <a:off x="6577640" y="4947619"/>
                <a:ext cx="4468759" cy="874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40" y="4947619"/>
                <a:ext cx="4468759" cy="8749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7044F6FC-EB73-414A-B259-FDF40C66D569}"/>
              </a:ext>
            </a:extLst>
          </p:cNvPr>
          <p:cNvSpPr/>
          <p:nvPr/>
        </p:nvSpPr>
        <p:spPr>
          <a:xfrm rot="5400000">
            <a:off x="2330905" y="3064880"/>
            <a:ext cx="356322" cy="1881413"/>
          </a:xfrm>
          <a:prstGeom prst="rightBrace">
            <a:avLst>
              <a:gd name="adj1" fmla="val 8333"/>
              <a:gd name="adj2" fmla="val 70251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21CE472-65A7-4CCB-8F1B-E668075FD281}"/>
                  </a:ext>
                </a:extLst>
              </p:cNvPr>
              <p:cNvSpPr txBox="1"/>
              <p:nvPr/>
            </p:nvSpPr>
            <p:spPr>
              <a:xfrm>
                <a:off x="1479924" y="4316264"/>
                <a:ext cx="12325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Margin</a:t>
                </a:r>
                <a:endParaRPr lang="en-US" sz="2400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21CE472-65A7-4CCB-8F1B-E668075F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24" y="4316264"/>
                <a:ext cx="1232599" cy="738664"/>
              </a:xfrm>
              <a:prstGeom prst="rect">
                <a:avLst/>
              </a:prstGeom>
              <a:blipFill>
                <a:blip r:embed="rId16"/>
                <a:stretch>
                  <a:fillRect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DB2556C-7298-4FA2-9938-D600263BFCE5}"/>
                  </a:ext>
                </a:extLst>
              </p:cNvPr>
              <p:cNvSpPr txBox="1"/>
              <p:nvPr/>
            </p:nvSpPr>
            <p:spPr>
              <a:xfrm>
                <a:off x="5144172" y="2079568"/>
                <a:ext cx="66100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Goal: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Derive an expression for the </a:t>
                </a:r>
                <a:r>
                  <a:rPr lang="en-US" sz="2000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margin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DB2556C-7298-4FA2-9938-D600263B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172" y="2079568"/>
                <a:ext cx="6610048" cy="400110"/>
              </a:xfrm>
              <a:prstGeom prst="rect">
                <a:avLst/>
              </a:prstGeom>
              <a:blipFill>
                <a:blip r:embed="rId17"/>
                <a:stretch>
                  <a:fillRect l="-101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24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1" grpId="0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3) </a:t>
            </a:r>
            <a:r>
              <a:rPr lang="en-US" dirty="0"/>
              <a:t>Set Up A Constrained Optimization Problem (Again)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4FC7CF-306D-4784-A4D8-C32CBB881C0F}"/>
              </a:ext>
            </a:extLst>
          </p:cNvPr>
          <p:cNvGrpSpPr/>
          <p:nvPr/>
        </p:nvGrpSpPr>
        <p:grpSpPr>
          <a:xfrm>
            <a:off x="1568361" y="858328"/>
            <a:ext cx="1881420" cy="4783905"/>
            <a:chOff x="4674605" y="715453"/>
            <a:chExt cx="2930203" cy="478390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2971D3-5FAF-4B7C-965D-E3006E530482}"/>
                </a:ext>
              </a:extLst>
            </p:cNvPr>
            <p:cNvGrpSpPr/>
            <p:nvPr/>
          </p:nvGrpSpPr>
          <p:grpSpPr>
            <a:xfrm>
              <a:off x="4674605" y="715453"/>
              <a:ext cx="2930203" cy="4783905"/>
              <a:chOff x="4674605" y="715453"/>
              <a:chExt cx="2930203" cy="47839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E753D2-10AB-4855-91CD-095DB98EA1FB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414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8DB01B-4235-4326-BCB5-D8523D67CECE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748FF71-5803-4C79-A8CB-85FC971EB13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532605" y="1324178"/>
                    <a:ext cx="149444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748FF71-5803-4C79-A8CB-85FC971EB1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532605" y="1324178"/>
                    <a:ext cx="149444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897" t="-3673" r="-68966" b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504511-D489-495E-A39B-8459782D5932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64CD7AB-F6BB-413B-9ECE-A4E6F203400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210953" y="1237615"/>
                    <a:ext cx="132132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64CD7AB-F6BB-413B-9ECE-A4E6F20340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210953" y="1237615"/>
                    <a:ext cx="1321323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67" t="-4147" r="-63333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EABB60-9897-4409-B318-10460529C033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1E317FC-0F55-42C6-8444-EA835096C3DF}"/>
              </a:ext>
            </a:extLst>
          </p:cNvPr>
          <p:cNvSpPr/>
          <p:nvPr/>
        </p:nvSpPr>
        <p:spPr>
          <a:xfrm>
            <a:off x="-165127" y="619125"/>
            <a:ext cx="5076825" cy="55149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9C4BE-0677-4F96-9A48-418676C8F3E6}"/>
              </a:ext>
            </a:extLst>
          </p:cNvPr>
          <p:cNvGrpSpPr/>
          <p:nvPr/>
        </p:nvGrpSpPr>
        <p:grpSpPr>
          <a:xfrm rot="20700000">
            <a:off x="3089905" y="2095344"/>
            <a:ext cx="1827990" cy="3195026"/>
            <a:chOff x="6545276" y="3195568"/>
            <a:chExt cx="1098534" cy="1920056"/>
          </a:xfrm>
          <a:solidFill>
            <a:srgbClr val="FF0000">
              <a:alpha val="25098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4BBA0D-5D5B-4817-B823-9A492DC5A61F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A03096-6908-4575-A988-E66526041EBD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39C7D0-A273-44F5-9F26-CC3A45746CA6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9C5FC6-0C6B-4CE3-8261-C59EF81E9E99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CAAF98-4D4D-45F1-BD8E-BC0AD24777AE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F0D530-E40C-4336-AD78-87193DFA325C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AF053A3-E65E-4FB7-975A-3F6991DCA9E5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0B3702-585B-41D7-9145-DAC29780CF8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05A5D7-8855-4F64-8745-C91914CE9C94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41CE96E-830D-431A-85C5-EF86ABB4B920}"/>
              </a:ext>
            </a:extLst>
          </p:cNvPr>
          <p:cNvSpPr/>
          <p:nvPr/>
        </p:nvSpPr>
        <p:spPr>
          <a:xfrm>
            <a:off x="3361231" y="3625400"/>
            <a:ext cx="167082" cy="1670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37F1FD6-7C2B-45DB-95A7-4DEFE46C20EB}"/>
              </a:ext>
            </a:extLst>
          </p:cNvPr>
          <p:cNvGrpSpPr/>
          <p:nvPr/>
        </p:nvGrpSpPr>
        <p:grpSpPr>
          <a:xfrm rot="20700000">
            <a:off x="129853" y="1623623"/>
            <a:ext cx="1896383" cy="4052922"/>
            <a:chOff x="6626880" y="3214067"/>
            <a:chExt cx="1139635" cy="2435610"/>
          </a:xfrm>
          <a:solidFill>
            <a:srgbClr val="92D050">
              <a:alpha val="25098"/>
            </a:srgb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EC736A5-C6EB-4FC3-BB92-74035C87AD7B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6558851-806D-4441-ABD2-1A972CBF0D78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59F92B-41B6-4E75-A7BD-DAE9975F3E32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0CD8586-9F6E-4FF8-B46D-DA9DEBCDC0F6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910A06D-399E-4BCB-B8B7-4C09418C20E1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A4FBB1-1E19-4256-9A48-70506703C8F8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2F7CDC-DE50-4ED8-8E70-3A9268BADB1D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B3B888-40F0-4DA6-8FE4-AF01CDFE683F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906D013-FE61-440B-A68C-B94A034D8219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1FB5F4-14B9-43A7-AC64-BB9F3DF579BA}"/>
                  </a:ext>
                </a:extLst>
              </p:cNvPr>
              <p:cNvSpPr txBox="1"/>
              <p:nvPr/>
            </p:nvSpPr>
            <p:spPr>
              <a:xfrm>
                <a:off x="3409831" y="3343778"/>
                <a:ext cx="316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1FB5F4-14B9-43A7-AC64-BB9F3DF5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831" y="3343778"/>
                <a:ext cx="316949" cy="369332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5F39AE72-08C9-4475-99C6-3563463929BD}"/>
              </a:ext>
            </a:extLst>
          </p:cNvPr>
          <p:cNvSpPr/>
          <p:nvPr/>
        </p:nvSpPr>
        <p:spPr>
          <a:xfrm>
            <a:off x="1484661" y="3625400"/>
            <a:ext cx="167082" cy="1670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A793770-B2BA-4C72-A16B-10FE215B6222}"/>
                  </a:ext>
                </a:extLst>
              </p:cNvPr>
              <p:cNvSpPr txBox="1"/>
              <p:nvPr/>
            </p:nvSpPr>
            <p:spPr>
              <a:xfrm>
                <a:off x="1533261" y="3343778"/>
                <a:ext cx="3169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A793770-B2BA-4C72-A16B-10FE215B6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61" y="3343778"/>
                <a:ext cx="316949" cy="369332"/>
              </a:xfrm>
              <a:prstGeom prst="rect">
                <a:avLst/>
              </a:prstGeom>
              <a:blipFill>
                <a:blip r:embed="rId7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F1D22-1EAA-4AD0-BE4E-78A1D740C8CB}"/>
              </a:ext>
            </a:extLst>
          </p:cNvPr>
          <p:cNvCxnSpPr>
            <a:stCxn id="5" idx="2"/>
            <a:endCxn id="81" idx="2"/>
          </p:cNvCxnSpPr>
          <p:nvPr/>
        </p:nvCxnSpPr>
        <p:spPr>
          <a:xfrm flipH="1">
            <a:off x="1691736" y="3708941"/>
            <a:ext cx="1669495" cy="416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551A91-1034-4E3A-9F99-9077749DF1EA}"/>
              </a:ext>
            </a:extLst>
          </p:cNvPr>
          <p:cNvSpPr/>
          <p:nvPr/>
        </p:nvSpPr>
        <p:spPr>
          <a:xfrm>
            <a:off x="3256255" y="3536923"/>
            <a:ext cx="167082" cy="16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/>
              <p:nvPr/>
            </p:nvSpPr>
            <p:spPr>
              <a:xfrm>
                <a:off x="6682753" y="2009113"/>
                <a:ext cx="4468759" cy="1613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53" y="2009113"/>
                <a:ext cx="4468759" cy="1613583"/>
              </a:xfrm>
              <a:prstGeom prst="rect">
                <a:avLst/>
              </a:prstGeom>
              <a:blipFill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7044F6FC-EB73-414A-B259-FDF40C66D569}"/>
              </a:ext>
            </a:extLst>
          </p:cNvPr>
          <p:cNvSpPr/>
          <p:nvPr/>
        </p:nvSpPr>
        <p:spPr>
          <a:xfrm rot="5400000">
            <a:off x="2330905" y="3064880"/>
            <a:ext cx="356322" cy="1881413"/>
          </a:xfrm>
          <a:prstGeom prst="rightBrace">
            <a:avLst>
              <a:gd name="adj1" fmla="val 8333"/>
              <a:gd name="adj2" fmla="val 70251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21CE472-65A7-4CCB-8F1B-E668075FD281}"/>
                  </a:ext>
                </a:extLst>
              </p:cNvPr>
              <p:cNvSpPr txBox="1"/>
              <p:nvPr/>
            </p:nvSpPr>
            <p:spPr>
              <a:xfrm>
                <a:off x="1268267" y="4316264"/>
                <a:ext cx="1672266" cy="1200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Avenir Next LT Pro" panose="020B0504020202020204" pitchFamily="34" charset="0"/>
                  </a:rPr>
                  <a:t>Margin</a:t>
                </a:r>
                <a:endParaRPr lang="en-US" sz="2400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21CE472-65A7-4CCB-8F1B-E668075F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267" y="4316264"/>
                <a:ext cx="1672266" cy="1200778"/>
              </a:xfrm>
              <a:prstGeom prst="rect">
                <a:avLst/>
              </a:prstGeom>
              <a:blipFill>
                <a:blip r:embed="rId9"/>
                <a:stretch>
                  <a:fillRect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7481C16-9614-4F1F-AB3B-1D4E29EC9517}"/>
              </a:ext>
            </a:extLst>
          </p:cNvPr>
          <p:cNvSpPr txBox="1"/>
          <p:nvPr/>
        </p:nvSpPr>
        <p:spPr>
          <a:xfrm>
            <a:off x="5144172" y="685770"/>
            <a:ext cx="6610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Maximize margin without making errors: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16D1EC-B300-42D0-BA3B-96891411E799}"/>
              </a:ext>
            </a:extLst>
          </p:cNvPr>
          <p:cNvSpPr txBox="1"/>
          <p:nvPr/>
        </p:nvSpPr>
        <p:spPr>
          <a:xfrm>
            <a:off x="8304749" y="1741179"/>
            <a:ext cx="223719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Maximize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margin</a:t>
            </a:r>
          </a:p>
        </p:txBody>
      </p:sp>
      <p:pic>
        <p:nvPicPr>
          <p:cNvPr id="56" name="Graphic 55" descr="Arrow: Counter-clockwise curve with solid fill">
            <a:extLst>
              <a:ext uri="{FF2B5EF4-FFF2-40B4-BE49-F238E27FC236}">
                <a16:creationId xmlns:a16="http://schemas.microsoft.com/office/drawing/2014/main" id="{B9857D48-A77F-432E-B103-379297244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185612" y="1774795"/>
            <a:ext cx="731520" cy="7315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A33A3F2-C7AC-4692-8F25-AD842B0D9AD2}"/>
              </a:ext>
            </a:extLst>
          </p:cNvPr>
          <p:cNvSpPr txBox="1"/>
          <p:nvPr/>
        </p:nvSpPr>
        <p:spPr>
          <a:xfrm>
            <a:off x="8911596" y="3795353"/>
            <a:ext cx="223719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Such that no points are misclassified</a:t>
            </a:r>
          </a:p>
        </p:txBody>
      </p:sp>
      <p:pic>
        <p:nvPicPr>
          <p:cNvPr id="61" name="Graphic 60" descr="Arrow: Counter-clockwise curve with solid fill">
            <a:extLst>
              <a:ext uri="{FF2B5EF4-FFF2-40B4-BE49-F238E27FC236}">
                <a16:creationId xmlns:a16="http://schemas.microsoft.com/office/drawing/2014/main" id="{F6A179BE-D490-454F-A563-1D7BD15D4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14005" flipV="1">
            <a:off x="8402174" y="362586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Steps 1-3:</a:t>
            </a:r>
            <a:r>
              <a:rPr lang="en-US" dirty="0"/>
              <a:t> We derived two objectives. How do they relate?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/>
              <p:nvPr/>
            </p:nvSpPr>
            <p:spPr>
              <a:xfrm>
                <a:off x="6965523" y="1447427"/>
                <a:ext cx="4468759" cy="1613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2777B1D-F2F3-49C3-B28A-C10643F8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23" y="1447427"/>
                <a:ext cx="4468759" cy="1613583"/>
              </a:xfrm>
              <a:prstGeom prst="rect">
                <a:avLst/>
              </a:prstGeom>
              <a:blipFill>
                <a:blip r:embed="rId2"/>
                <a:stretch>
                  <a:fillRect b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7481C16-9614-4F1F-AB3B-1D4E29EC9517}"/>
              </a:ext>
            </a:extLst>
          </p:cNvPr>
          <p:cNvSpPr txBox="1"/>
          <p:nvPr/>
        </p:nvSpPr>
        <p:spPr>
          <a:xfrm>
            <a:off x="7058451" y="606563"/>
            <a:ext cx="42829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Version 2) Maximize margin width without making errors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E056D-92C2-42BE-B905-00F057AD5DF1}"/>
              </a:ext>
            </a:extLst>
          </p:cNvPr>
          <p:cNvSpPr txBox="1"/>
          <p:nvPr/>
        </p:nvSpPr>
        <p:spPr>
          <a:xfrm>
            <a:off x="437781" y="606563"/>
            <a:ext cx="5030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b="1" dirty="0">
                <a:latin typeface="Avenir Next LT Pro" panose="020B0504020202020204" pitchFamily="34" charset="0"/>
              </a:rPr>
              <a:t>Version 1) Maximize minimum distance to boundary without making errors: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D8DE6B9-BB1C-4BA8-924E-EAF0660DE27F}"/>
                  </a:ext>
                </a:extLst>
              </p:cNvPr>
              <p:cNvSpPr txBox="1"/>
              <p:nvPr/>
            </p:nvSpPr>
            <p:spPr>
              <a:xfrm>
                <a:off x="1039398" y="1486605"/>
                <a:ext cx="4335435" cy="1574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D8DE6B9-BB1C-4BA8-924E-EAF0660DE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98" y="1486605"/>
                <a:ext cx="4335435" cy="1574405"/>
              </a:xfrm>
              <a:prstGeom prst="rect">
                <a:avLst/>
              </a:prstGeom>
              <a:blipFill>
                <a:blip r:embed="rId3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3686825"/>
            <a:ext cx="9979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These are proportional! Both are maximized by the same w*.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/>
              <p:nvPr/>
            </p:nvSpPr>
            <p:spPr>
              <a:xfrm>
                <a:off x="3861621" y="4870433"/>
                <a:ext cx="4468759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1" y="4870433"/>
                <a:ext cx="4468759" cy="1533177"/>
              </a:xfrm>
              <a:prstGeom prst="rect">
                <a:avLst/>
              </a:prstGeom>
              <a:blipFill>
                <a:blip r:embed="rId4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38CF6-559B-4D9C-A780-9E5E7587A36B}"/>
              </a:ext>
            </a:extLst>
          </p:cNvPr>
          <p:cNvCxnSpPr/>
          <p:nvPr/>
        </p:nvCxnSpPr>
        <p:spPr>
          <a:xfrm>
            <a:off x="6096000" y="606563"/>
            <a:ext cx="0" cy="27276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E15D94-65DD-477C-80D2-020924630759}"/>
              </a:ext>
            </a:extLst>
          </p:cNvPr>
          <p:cNvSpPr txBox="1"/>
          <p:nvPr/>
        </p:nvSpPr>
        <p:spPr>
          <a:xfrm>
            <a:off x="591571" y="4312640"/>
            <a:ext cx="99797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Could also write this problem as: </a:t>
            </a:r>
          </a:p>
        </p:txBody>
      </p:sp>
    </p:spTree>
    <p:extLst>
      <p:ext uri="{BB962C8B-B14F-4D97-AF65-F5344CB8AC3E}">
        <p14:creationId xmlns:p14="http://schemas.microsoft.com/office/powerpoint/2010/main" val="25175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F668-1432-4762-9DD4-43405FE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vs. Discriminative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E515A-0636-4410-8D72-8F0D3966A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C98FF-33FD-49CE-AAA7-1873C03C7B52}"/>
                  </a:ext>
                </a:extLst>
              </p:cNvPr>
              <p:cNvSpPr txBox="1"/>
              <p:nvPr/>
            </p:nvSpPr>
            <p:spPr>
              <a:xfrm>
                <a:off x="552195" y="1125196"/>
                <a:ext cx="7932415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l"/>
                <a:r>
                  <a:rPr lang="en-US" sz="2400" b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Discriminative Classifiers: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400" b="1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0" i="0" u="none" strike="noStrike" baseline="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 directly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Logistic regression is one example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Nomenclature note -- people will also refer to algorithms </a:t>
                </a:r>
                <a:b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</a:b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that model no distribution as discriminative (such as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kNN</a:t>
                </a:r>
                <a:r>
                  <a:rPr lang="en-US" sz="1600" i="1" dirty="0">
                    <a:solidFill>
                      <a:srgbClr val="000000"/>
                    </a:solidFill>
                    <a:latin typeface="Avenir Next LT Pro" panose="020B0504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C98FF-33FD-49CE-AAA7-1873C03C7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5" y="1125196"/>
                <a:ext cx="7932415" cy="1692771"/>
              </a:xfrm>
              <a:prstGeom prst="rect">
                <a:avLst/>
              </a:prstGeom>
              <a:blipFill>
                <a:blip r:embed="rId2"/>
                <a:stretch>
                  <a:fillRect l="-1230" t="-2527" b="-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B5073BB5-CD97-4B1C-BA8F-B80523188945}"/>
              </a:ext>
            </a:extLst>
          </p:cNvPr>
          <p:cNvGrpSpPr/>
          <p:nvPr/>
        </p:nvGrpSpPr>
        <p:grpSpPr>
          <a:xfrm>
            <a:off x="8764971" y="917918"/>
            <a:ext cx="2477818" cy="1872610"/>
            <a:chOff x="8502875" y="188494"/>
            <a:chExt cx="3136929" cy="23707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8C45A3-F4D0-4B6C-AA45-EE14298B0ED4}"/>
                </a:ext>
              </a:extLst>
            </p:cNvPr>
            <p:cNvGrpSpPr/>
            <p:nvPr/>
          </p:nvGrpSpPr>
          <p:grpSpPr>
            <a:xfrm>
              <a:off x="10482517" y="1111424"/>
              <a:ext cx="1157287" cy="1447803"/>
              <a:chOff x="6638925" y="3476622"/>
              <a:chExt cx="1157287" cy="144780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A08220-2C90-42DD-8112-2E6E71C0618F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BA75958-6B0E-4375-8F7B-99004375FE81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8BA612C-4469-4F5C-9142-D5F6D35902E8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040F860-8636-4F1D-AB14-F3B9E40BAD50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6D9317-5AD3-4167-A816-2C47A4BA17CF}"/>
                  </a:ext>
                </a:extLst>
              </p:cNvPr>
              <p:cNvSpPr/>
              <p:nvPr/>
            </p:nvSpPr>
            <p:spPr>
              <a:xfrm>
                <a:off x="7253287" y="389096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276938-FA90-41B0-B699-4E17980198E6}"/>
                  </a:ext>
                </a:extLst>
              </p:cNvPr>
              <p:cNvSpPr/>
              <p:nvPr/>
            </p:nvSpPr>
            <p:spPr>
              <a:xfrm>
                <a:off x="7462835" y="347662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50FBBDF-9BDC-49CC-9E53-1052E7C287EC}"/>
                  </a:ext>
                </a:extLst>
              </p:cNvPr>
              <p:cNvSpPr/>
              <p:nvPr/>
            </p:nvSpPr>
            <p:spPr>
              <a:xfrm>
                <a:off x="7615237" y="37623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0EFDC2-D823-4D91-BC67-9C316505B459}"/>
                  </a:ext>
                </a:extLst>
              </p:cNvPr>
              <p:cNvSpPr/>
              <p:nvPr/>
            </p:nvSpPr>
            <p:spPr>
              <a:xfrm>
                <a:off x="7505699" y="3971923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FB122E0-434B-47E2-BCB3-5BBA06647459}"/>
                  </a:ext>
                </a:extLst>
              </p:cNvPr>
              <p:cNvSpPr/>
              <p:nvPr/>
            </p:nvSpPr>
            <p:spPr>
              <a:xfrm>
                <a:off x="7415211" y="425767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ACB00BF-E200-41DC-8B8A-54BA28819AED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97BC3EF-CE2D-4576-8FE3-E79E136D3E03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21EED96-90EF-4450-BB06-7DB9E9E48668}"/>
                  </a:ext>
                </a:extLst>
              </p:cNvPr>
              <p:cNvSpPr/>
              <p:nvPr/>
            </p:nvSpPr>
            <p:spPr>
              <a:xfrm>
                <a:off x="7053262" y="3957637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1EBC3F3-AD69-440E-8EC7-B8E1C4AE7940}"/>
                  </a:ext>
                </a:extLst>
              </p:cNvPr>
              <p:cNvSpPr/>
              <p:nvPr/>
            </p:nvSpPr>
            <p:spPr>
              <a:xfrm>
                <a:off x="7234237" y="4167186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BCE285-8B0A-44C2-A250-45A6F987E3B9}"/>
                  </a:ext>
                </a:extLst>
              </p:cNvPr>
              <p:cNvSpPr/>
              <p:nvPr/>
            </p:nvSpPr>
            <p:spPr>
              <a:xfrm>
                <a:off x="7124699" y="4376735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B275803-3504-4A70-AD9A-D05397264681}"/>
                  </a:ext>
                </a:extLst>
              </p:cNvPr>
              <p:cNvSpPr/>
              <p:nvPr/>
            </p:nvSpPr>
            <p:spPr>
              <a:xfrm>
                <a:off x="7267574" y="3664742"/>
                <a:ext cx="180975" cy="1809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A73E4A-53DB-4EA9-A755-80FB5942D7E6}"/>
                </a:ext>
              </a:extLst>
            </p:cNvPr>
            <p:cNvGrpSpPr/>
            <p:nvPr/>
          </p:nvGrpSpPr>
          <p:grpSpPr>
            <a:xfrm>
              <a:off x="8502875" y="429467"/>
              <a:ext cx="776287" cy="1376377"/>
              <a:chOff x="6496049" y="3562340"/>
              <a:chExt cx="776287" cy="1376377"/>
            </a:xfrm>
            <a:solidFill>
              <a:srgbClr val="92D050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6DB0D28-59FC-4F69-8274-E678AED5B390}"/>
                  </a:ext>
                </a:extLst>
              </p:cNvPr>
              <p:cNvSpPr/>
              <p:nvPr/>
            </p:nvSpPr>
            <p:spPr>
              <a:xfrm>
                <a:off x="7000875" y="3800475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E247EEB-03B9-40FC-B2DB-69CD1EF8F0AC}"/>
                  </a:ext>
                </a:extLst>
              </p:cNvPr>
              <p:cNvSpPr/>
              <p:nvPr/>
            </p:nvSpPr>
            <p:spPr>
              <a:xfrm>
                <a:off x="7000874" y="407670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4AADC4A-90D3-4560-9511-849FA911CC03}"/>
                  </a:ext>
                </a:extLst>
              </p:cNvPr>
              <p:cNvSpPr/>
              <p:nvPr/>
            </p:nvSpPr>
            <p:spPr>
              <a:xfrm>
                <a:off x="6638925" y="440531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C21E2B5-D9EE-4E45-A07F-F8D836799BBF}"/>
                  </a:ext>
                </a:extLst>
              </p:cNvPr>
              <p:cNvSpPr/>
              <p:nvPr/>
            </p:nvSpPr>
            <p:spPr>
              <a:xfrm>
                <a:off x="7067550" y="44053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A61C132-3B52-4F34-A9F4-2E42A6670F78}"/>
                  </a:ext>
                </a:extLst>
              </p:cNvPr>
              <p:cNvSpPr/>
              <p:nvPr/>
            </p:nvSpPr>
            <p:spPr>
              <a:xfrm>
                <a:off x="7091361" y="356234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EA74C73-659D-4095-8937-730C7B170C86}"/>
                  </a:ext>
                </a:extLst>
              </p:cNvPr>
              <p:cNvSpPr/>
              <p:nvPr/>
            </p:nvSpPr>
            <p:spPr>
              <a:xfrm>
                <a:off x="6593680" y="3733816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F9DF11-AB44-483E-B099-C33B0C9CFC38}"/>
                  </a:ext>
                </a:extLst>
              </p:cNvPr>
              <p:cNvSpPr/>
              <p:nvPr/>
            </p:nvSpPr>
            <p:spPr>
              <a:xfrm>
                <a:off x="6819899" y="358378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6F31C1-3C5F-47F4-86DC-558FEBCCAA61}"/>
                  </a:ext>
                </a:extLst>
              </p:cNvPr>
              <p:cNvSpPr/>
              <p:nvPr/>
            </p:nvSpPr>
            <p:spPr>
              <a:xfrm>
                <a:off x="6838948" y="3933833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F09EFE4-EDD7-4056-B194-E2A5EFAFA790}"/>
                  </a:ext>
                </a:extLst>
              </p:cNvPr>
              <p:cNvSpPr/>
              <p:nvPr/>
            </p:nvSpPr>
            <p:spPr>
              <a:xfrm>
                <a:off x="6748461" y="408622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8687F-C3CC-4BC6-8E52-2343C44817D6}"/>
                  </a:ext>
                </a:extLst>
              </p:cNvPr>
              <p:cNvSpPr/>
              <p:nvPr/>
            </p:nvSpPr>
            <p:spPr>
              <a:xfrm>
                <a:off x="6819899" y="4743450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C9EEFD0-7F5D-4180-9744-9CBA5F15A6FF}"/>
                  </a:ext>
                </a:extLst>
              </p:cNvPr>
              <p:cNvSpPr/>
              <p:nvPr/>
            </p:nvSpPr>
            <p:spPr>
              <a:xfrm>
                <a:off x="6872287" y="4295774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D40B2C-D798-496B-B645-59E3A093FC5F}"/>
                  </a:ext>
                </a:extLst>
              </p:cNvPr>
              <p:cNvSpPr/>
              <p:nvPr/>
            </p:nvSpPr>
            <p:spPr>
              <a:xfrm>
                <a:off x="6824663" y="3786198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3DA4A8B-3F36-4A00-A6F1-162FFC769154}"/>
                  </a:ext>
                </a:extLst>
              </p:cNvPr>
              <p:cNvSpPr/>
              <p:nvPr/>
            </p:nvSpPr>
            <p:spPr>
              <a:xfrm>
                <a:off x="6779420" y="4052899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B21962-446E-4227-AE85-B1F3019340D1}"/>
                  </a:ext>
                </a:extLst>
              </p:cNvPr>
              <p:cNvSpPr/>
              <p:nvPr/>
            </p:nvSpPr>
            <p:spPr>
              <a:xfrm>
                <a:off x="7077074" y="4757742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48BA7ED-CB90-4EB1-8B85-0F5D6225CC54}"/>
                  </a:ext>
                </a:extLst>
              </p:cNvPr>
              <p:cNvSpPr/>
              <p:nvPr/>
            </p:nvSpPr>
            <p:spPr>
              <a:xfrm>
                <a:off x="6496049" y="3962411"/>
                <a:ext cx="180975" cy="1809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465116-C0B0-487B-859F-734E90C3AAEF}"/>
                </a:ext>
              </a:extLst>
            </p:cNvPr>
            <p:cNvCxnSpPr/>
            <p:nvPr/>
          </p:nvCxnSpPr>
          <p:spPr>
            <a:xfrm flipH="1">
              <a:off x="9563100" y="188494"/>
              <a:ext cx="1009904" cy="22802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9188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30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1289622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How do we actually solve this? And by “solve” I mean optimal find </a:t>
            </a:r>
            <a:r>
              <a:rPr lang="en-US" sz="2400" b="1" dirty="0">
                <a:latin typeface="Avenir Next LT Pro" panose="020B0504020202020204" pitchFamily="34" charset="0"/>
              </a:rPr>
              <a:t>w</a:t>
            </a:r>
            <a:r>
              <a:rPr lang="en-US" sz="2400" dirty="0">
                <a:latin typeface="Avenir Next LT Pro" panose="020B0504020202020204" pitchFamily="34" charset="0"/>
              </a:rPr>
              <a:t> and b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/>
              <p:nvPr/>
            </p:nvSpPr>
            <p:spPr>
              <a:xfrm>
                <a:off x="3861621" y="2210603"/>
                <a:ext cx="4468759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1" y="2210603"/>
                <a:ext cx="4468759" cy="1533177"/>
              </a:xfrm>
              <a:prstGeom prst="rect">
                <a:avLst/>
              </a:prstGeom>
              <a:blipFill>
                <a:blip r:embed="rId2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751BC6C-165E-42D4-9D59-336C074B1FA9}"/>
              </a:ext>
            </a:extLst>
          </p:cNvPr>
          <p:cNvSpPr txBox="1"/>
          <p:nvPr/>
        </p:nvSpPr>
        <p:spPr>
          <a:xfrm>
            <a:off x="591571" y="4389108"/>
            <a:ext cx="11094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This is a quadratic function with linear constraints. Many (non-trivial) algorithms to solve these sorts of things – called Quadratic Program Solvers (QP-Solvers).</a:t>
            </a:r>
          </a:p>
          <a:p>
            <a:pPr marL="0" lvl="2"/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65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31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592936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What is a Quadratic Program Solver?</a:t>
            </a:r>
            <a:r>
              <a:rPr lang="en-US" sz="2400" dirty="0">
                <a:latin typeface="Avenir Next LT Pro" panose="020B0504020202020204" pitchFamily="34" charset="0"/>
              </a:rPr>
              <a:t> Given equations of the form: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/>
              <p:nvPr/>
            </p:nvSpPr>
            <p:spPr>
              <a:xfrm>
                <a:off x="3861621" y="1714013"/>
                <a:ext cx="4468759" cy="2294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𝒍𝒐𝒘𝒆𝒓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𝒖𝒑𝒑𝒆𝒓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1" y="1714013"/>
                <a:ext cx="4468759" cy="2294218"/>
              </a:xfrm>
              <a:prstGeom prst="rect">
                <a:avLst/>
              </a:prstGeom>
              <a:blipFill>
                <a:blip r:embed="rId2"/>
                <a:stretch>
                  <a:fillRect b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20911-E528-4A15-BBB5-36E023E6F234}"/>
                  </a:ext>
                </a:extLst>
              </p:cNvPr>
              <p:cNvSpPr txBox="1"/>
              <p:nvPr/>
            </p:nvSpPr>
            <p:spPr>
              <a:xfrm>
                <a:off x="591572" y="4529249"/>
                <a:ext cx="1088303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Runs algorithms from optimization to provide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that minimizes the function without violating the constraints. (Or returns infeasible if no such solution exits) </a:t>
                </a:r>
              </a:p>
              <a:p>
                <a:pPr marL="800100" lvl="3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 LT Pro" panose="020B0504020202020204" pitchFamily="34" charset="0"/>
                  </a:rPr>
                  <a:t>One example from Python (https://pypi.org/project/qpsolvers/)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20911-E528-4A15-BBB5-36E023E6F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2" y="4529249"/>
                <a:ext cx="10883033" cy="1569660"/>
              </a:xfrm>
              <a:prstGeom prst="rect">
                <a:avLst/>
              </a:prstGeom>
              <a:blipFill>
                <a:blip r:embed="rId3"/>
                <a:stretch>
                  <a:fillRect l="-840" t="-2724" r="-1569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217157C-279B-4EAC-B36E-4048935B2848}"/>
              </a:ext>
            </a:extLst>
          </p:cNvPr>
          <p:cNvSpPr txBox="1"/>
          <p:nvPr/>
        </p:nvSpPr>
        <p:spPr>
          <a:xfrm>
            <a:off x="7027427" y="1364582"/>
            <a:ext cx="260590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Quadratic equation in matrix notation</a:t>
            </a:r>
          </a:p>
        </p:txBody>
      </p:sp>
      <p:pic>
        <p:nvPicPr>
          <p:cNvPr id="15" name="Graphic 14" descr="Arrow: Counter-clockwise curve with solid fill">
            <a:extLst>
              <a:ext uri="{FF2B5EF4-FFF2-40B4-BE49-F238E27FC236}">
                <a16:creationId xmlns:a16="http://schemas.microsoft.com/office/drawing/2014/main" id="{F04F1944-A442-4FC9-8ABB-B6181AD9A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554537" y="1495119"/>
            <a:ext cx="731520" cy="731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2E8AFE-C905-4250-85D1-F69D09027468}"/>
              </a:ext>
            </a:extLst>
          </p:cNvPr>
          <p:cNvSpPr txBox="1"/>
          <p:nvPr/>
        </p:nvSpPr>
        <p:spPr>
          <a:xfrm>
            <a:off x="6196333" y="2411140"/>
            <a:ext cx="330326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Linear inequality constraints</a:t>
            </a:r>
          </a:p>
        </p:txBody>
      </p:sp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9DCD31A8-1104-4ADA-ABB9-85BD2D578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66616" y="2411141"/>
            <a:ext cx="731520" cy="731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3B13DE-DD6D-4216-ABB4-68AAD60916D1}"/>
              </a:ext>
            </a:extLst>
          </p:cNvPr>
          <p:cNvSpPr txBox="1"/>
          <p:nvPr/>
        </p:nvSpPr>
        <p:spPr>
          <a:xfrm>
            <a:off x="6196333" y="2909614"/>
            <a:ext cx="330326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Linear equality constraints</a:t>
            </a:r>
          </a:p>
        </p:txBody>
      </p:sp>
      <p:pic>
        <p:nvPicPr>
          <p:cNvPr id="19" name="Graphic 18" descr="Arrow: Counter-clockwise curve with solid fill">
            <a:extLst>
              <a:ext uri="{FF2B5EF4-FFF2-40B4-BE49-F238E27FC236}">
                <a16:creationId xmlns:a16="http://schemas.microsoft.com/office/drawing/2014/main" id="{29F06D79-9BFF-4C30-A3C1-03184FC25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666616" y="2909615"/>
            <a:ext cx="731520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C82176-0B3F-4312-AF86-AD8AE17B27DE}"/>
              </a:ext>
            </a:extLst>
          </p:cNvPr>
          <p:cNvSpPr txBox="1"/>
          <p:nvPr/>
        </p:nvSpPr>
        <p:spPr>
          <a:xfrm>
            <a:off x="7981698" y="3346257"/>
            <a:ext cx="3303267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Limits on the values of x</a:t>
            </a:r>
          </a:p>
        </p:txBody>
      </p:sp>
      <p:pic>
        <p:nvPicPr>
          <p:cNvPr id="21" name="Graphic 20" descr="Arrow: Counter-clockwise curve with solid fill">
            <a:extLst>
              <a:ext uri="{FF2B5EF4-FFF2-40B4-BE49-F238E27FC236}">
                <a16:creationId xmlns:a16="http://schemas.microsoft.com/office/drawing/2014/main" id="{453A065B-195D-49F2-845E-F2412AA9B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51981" y="334625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32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592936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How can we put this into a quadratic form?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CE98F-2EA6-49C6-AFF4-B7554A3EC45C}"/>
                  </a:ext>
                </a:extLst>
              </p:cNvPr>
              <p:cNvSpPr txBox="1"/>
              <p:nvPr/>
            </p:nvSpPr>
            <p:spPr>
              <a:xfrm>
                <a:off x="7317857" y="1374519"/>
                <a:ext cx="4468759" cy="2294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𝒍𝒐𝒘𝒆𝒓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𝒖𝒑𝒑𝒆𝒓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6CE98F-2EA6-49C6-AFF4-B7554A3EC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7" y="1374519"/>
                <a:ext cx="4468759" cy="2294218"/>
              </a:xfrm>
              <a:prstGeom prst="rect">
                <a:avLst/>
              </a:prstGeom>
              <a:blipFill>
                <a:blip r:embed="rId2"/>
                <a:stretch>
                  <a:fillRect b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22AC92-F2AF-4591-BC1F-3862514BB647}"/>
                  </a:ext>
                </a:extLst>
              </p:cNvPr>
              <p:cNvSpPr txBox="1"/>
              <p:nvPr/>
            </p:nvSpPr>
            <p:spPr>
              <a:xfrm>
                <a:off x="-791850" y="4297839"/>
                <a:ext cx="6140450" cy="699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22AC92-F2AF-4591-BC1F-3862514B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1850" y="4297839"/>
                <a:ext cx="6140450" cy="699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C665BE-AE37-4733-80F2-A391CC2AB72B}"/>
                  </a:ext>
                </a:extLst>
              </p:cNvPr>
              <p:cNvSpPr txBox="1"/>
              <p:nvPr/>
            </p:nvSpPr>
            <p:spPr>
              <a:xfrm>
                <a:off x="7908552" y="4253092"/>
                <a:ext cx="3477121" cy="2145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6C665BE-AE37-4733-80F2-A391CC2A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552" y="4253092"/>
                <a:ext cx="3477121" cy="21450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60D4EB-FE9E-417A-8E12-580BA0C233F2}"/>
                  </a:ext>
                </a:extLst>
              </p:cNvPr>
              <p:cNvSpPr txBox="1"/>
              <p:nvPr/>
            </p:nvSpPr>
            <p:spPr>
              <a:xfrm>
                <a:off x="-791850" y="5341459"/>
                <a:ext cx="6565900" cy="765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+1×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60D4EB-FE9E-417A-8E12-580BA0C23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1850" y="5341459"/>
                <a:ext cx="6565900" cy="765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9C0FB4-9516-4ED1-9E3C-82905D9D4DDC}"/>
                  </a:ext>
                </a:extLst>
              </p:cNvPr>
              <p:cNvSpPr txBox="1"/>
              <p:nvPr/>
            </p:nvSpPr>
            <p:spPr>
              <a:xfrm>
                <a:off x="4255538" y="4147202"/>
                <a:ext cx="2483690" cy="1118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9C0FB4-9516-4ED1-9E3C-82905D9D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38" y="4147202"/>
                <a:ext cx="2483690" cy="11188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1E875A-1F92-46FD-8A12-A8E513F73E2E}"/>
                  </a:ext>
                </a:extLst>
              </p:cNvPr>
              <p:cNvSpPr txBox="1"/>
              <p:nvPr/>
            </p:nvSpPr>
            <p:spPr>
              <a:xfrm>
                <a:off x="4438447" y="5341459"/>
                <a:ext cx="2117872" cy="1116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1E875A-1F92-46FD-8A12-A8E513F7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47" y="5341459"/>
                <a:ext cx="2117872" cy="1116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D723-8520-43D4-8F43-6B7C6CCDF346}"/>
                  </a:ext>
                </a:extLst>
              </p:cNvPr>
              <p:cNvSpPr txBox="1"/>
              <p:nvPr/>
            </p:nvSpPr>
            <p:spPr>
              <a:xfrm>
                <a:off x="1448621" y="1722173"/>
                <a:ext cx="4468759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B7D723-8520-43D4-8F43-6B7C6CCDF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21" y="1722173"/>
                <a:ext cx="4468759" cy="1533177"/>
              </a:xfrm>
              <a:prstGeom prst="rect">
                <a:avLst/>
              </a:prstGeom>
              <a:blipFill>
                <a:blip r:embed="rId8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182EC61A-3AFB-4EDD-B2CF-2AFFFA9543A1}"/>
              </a:ext>
            </a:extLst>
          </p:cNvPr>
          <p:cNvSpPr/>
          <p:nvPr/>
        </p:nvSpPr>
        <p:spPr>
          <a:xfrm>
            <a:off x="5917380" y="2340206"/>
            <a:ext cx="357242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8B3EF8-10DB-4CD4-9F2E-7B9F259BFD3E}"/>
              </a:ext>
            </a:extLst>
          </p:cNvPr>
          <p:cNvCxnSpPr>
            <a:cxnSpLocks/>
          </p:cNvCxnSpPr>
          <p:nvPr/>
        </p:nvCxnSpPr>
        <p:spPr>
          <a:xfrm>
            <a:off x="508000" y="3899152"/>
            <a:ext cx="1117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5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592936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How can we put this into a quadratic form?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02FA5A-5E59-44F4-8F42-CBD5008BA80C}"/>
                  </a:ext>
                </a:extLst>
              </p:cNvPr>
              <p:cNvSpPr txBox="1"/>
              <p:nvPr/>
            </p:nvSpPr>
            <p:spPr>
              <a:xfrm>
                <a:off x="7108561" y="1299288"/>
                <a:ext cx="4468759" cy="10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eqArr>
                          </m:e>
                        </m:d>
                      </m:e>
                    </m:func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02FA5A-5E59-44F4-8F42-CBD5008BA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61" y="1299288"/>
                <a:ext cx="4468759" cy="1084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E6A7AF-1A40-4BB3-8B9E-6F355F6D8E06}"/>
                  </a:ext>
                </a:extLst>
              </p:cNvPr>
              <p:cNvSpPr txBox="1"/>
              <p:nvPr/>
            </p:nvSpPr>
            <p:spPr>
              <a:xfrm>
                <a:off x="7161969" y="2112253"/>
                <a:ext cx="4993455" cy="1763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E6A7AF-1A40-4BB3-8B9E-6F355F6D8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69" y="2112253"/>
                <a:ext cx="4993455" cy="17631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E42C0A-4B4E-42AC-9C2A-E5B561BC2E53}"/>
                  </a:ext>
                </a:extLst>
              </p:cNvPr>
              <p:cNvSpPr txBox="1"/>
              <p:nvPr/>
            </p:nvSpPr>
            <p:spPr>
              <a:xfrm>
                <a:off x="1448621" y="1564437"/>
                <a:ext cx="4468759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E42C0A-4B4E-42AC-9C2A-E5B561BC2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21" y="1564437"/>
                <a:ext cx="4468759" cy="1533177"/>
              </a:xfrm>
              <a:prstGeom prst="rect">
                <a:avLst/>
              </a:prstGeom>
              <a:blipFill>
                <a:blip r:embed="rId4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4CE06B-2552-45A9-8A5A-07A8620DF0DC}"/>
              </a:ext>
            </a:extLst>
          </p:cNvPr>
          <p:cNvSpPr/>
          <p:nvPr/>
        </p:nvSpPr>
        <p:spPr>
          <a:xfrm>
            <a:off x="5917380" y="2182470"/>
            <a:ext cx="357242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A649A-103D-4BA8-9BA6-2165CD48BFA5}"/>
              </a:ext>
            </a:extLst>
          </p:cNvPr>
          <p:cNvSpPr txBox="1"/>
          <p:nvPr/>
        </p:nvSpPr>
        <p:spPr>
          <a:xfrm>
            <a:off x="591571" y="4213866"/>
            <a:ext cx="110949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Can pass this to a QP solver and let some optimization people deal with it.</a:t>
            </a:r>
          </a:p>
          <a:p>
            <a:pPr marL="0" lvl="2"/>
            <a:endParaRPr lang="en-US" sz="24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For our purposes however, there is some deeper bit of understanding to be gained from pushing this further with another method – Lagrange multipliers.</a:t>
            </a:r>
          </a:p>
          <a:p>
            <a:pPr marL="0" lvl="2"/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0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8B5E-A19B-4D1D-BB3B-3138C3E7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1EC54-929F-4D8C-B166-0C67E98C6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The End of the Tunnel | The Twisted Path Group">
            <a:extLst>
              <a:ext uri="{FF2B5EF4-FFF2-40B4-BE49-F238E27FC236}">
                <a16:creationId xmlns:a16="http://schemas.microsoft.com/office/drawing/2014/main" id="{1B00E807-7609-4A4F-B7CF-99A56E39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38312"/>
            <a:ext cx="4876800" cy="3381375"/>
          </a:xfrm>
          <a:prstGeom prst="roundRect">
            <a:avLst>
              <a:gd name="adj" fmla="val 111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0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35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>
            <a:off x="3548490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AB49C-0FAF-416F-AB08-EA1EEA921F26}"/>
              </a:ext>
            </a:extLst>
          </p:cNvPr>
          <p:cNvSpPr txBox="1"/>
          <p:nvPr/>
        </p:nvSpPr>
        <p:spPr>
          <a:xfrm>
            <a:off x="4172104" y="808780"/>
            <a:ext cx="7614512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To be </a:t>
            </a:r>
            <a:r>
              <a:rPr lang="en-US" sz="2800" i="1" dirty="0">
                <a:solidFill>
                  <a:srgbClr val="D73F09"/>
                </a:solidFill>
                <a:latin typeface="Avenir Next LT Pro" panose="020B0504020202020204" pitchFamily="34" charset="0"/>
              </a:rPr>
              <a:t>very</a:t>
            </a: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 clear, the following is beyond the scope of this class and would be content in an optimization course. But we need the tool to move forward with our work here.</a:t>
            </a:r>
          </a:p>
          <a:p>
            <a:pPr algn="ctr">
              <a:lnSpc>
                <a:spcPct val="90000"/>
              </a:lnSpc>
            </a:pPr>
            <a:endParaRPr lang="en-US" sz="280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80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I’m going through this for completeness and to give you intuition for when I apply it later.</a:t>
            </a:r>
          </a:p>
          <a:p>
            <a:pPr algn="ctr">
              <a:lnSpc>
                <a:spcPct val="90000"/>
              </a:lnSpc>
            </a:pPr>
            <a:endParaRPr lang="en-US" sz="280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800" dirty="0">
              <a:solidFill>
                <a:srgbClr val="D73F09"/>
              </a:solidFill>
              <a:latin typeface="Avenir Next LT Pro" panose="020B05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D73F09"/>
                </a:solidFill>
                <a:latin typeface="Avenir Next LT Pro" panose="020B0504020202020204" pitchFamily="34" charset="0"/>
              </a:rPr>
              <a:t>If you understand it, great. If not, don’t worry and focus on the outcome and conclusions. </a:t>
            </a:r>
          </a:p>
        </p:txBody>
      </p:sp>
    </p:spTree>
    <p:extLst>
      <p:ext uri="{BB962C8B-B14F-4D97-AF65-F5344CB8AC3E}">
        <p14:creationId xmlns:p14="http://schemas.microsoft.com/office/powerpoint/2010/main" val="15878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82C68-54E0-4BB2-A384-3595C960B559}"/>
              </a:ext>
            </a:extLst>
          </p:cNvPr>
          <p:cNvSpPr txBox="1"/>
          <p:nvPr/>
        </p:nvSpPr>
        <p:spPr>
          <a:xfrm>
            <a:off x="591572" y="592936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Suppose we need to minimize some function given a set of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/>
              <p:nvPr/>
            </p:nvSpPr>
            <p:spPr>
              <a:xfrm>
                <a:off x="3756257" y="1271595"/>
                <a:ext cx="4679486" cy="99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≤0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=1,2,…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257" y="1271595"/>
                <a:ext cx="4679486" cy="991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AE1-154C-45FA-8626-578AEC305211}"/>
                  </a:ext>
                </a:extLst>
              </p:cNvPr>
              <p:cNvSpPr txBox="1"/>
              <p:nvPr/>
            </p:nvSpPr>
            <p:spPr>
              <a:xfrm>
                <a:off x="2065065" y="4116127"/>
                <a:ext cx="2910284" cy="100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−10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+5≤0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AE1-154C-45FA-8626-578AEC305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65" y="4116127"/>
                <a:ext cx="2910284" cy="1000467"/>
              </a:xfrm>
              <a:prstGeom prst="rect">
                <a:avLst/>
              </a:prstGeom>
              <a:blipFill>
                <a:blip r:embed="rId3"/>
                <a:stretch>
                  <a:fillRect l="-3913" t="-2532" r="-43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7742D1-1961-419C-94D9-75DFF95FCBF8}"/>
              </a:ext>
            </a:extLst>
          </p:cNvPr>
          <p:cNvSpPr txBox="1"/>
          <p:nvPr/>
        </p:nvSpPr>
        <p:spPr>
          <a:xfrm>
            <a:off x="591572" y="2885801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For example, a quadratic function with one linear constraint: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26D7D-E7A8-4651-BE5A-EC2DE60CB7B4}"/>
              </a:ext>
            </a:extLst>
          </p:cNvPr>
          <p:cNvSpPr txBox="1"/>
          <p:nvPr/>
        </p:nvSpPr>
        <p:spPr>
          <a:xfrm>
            <a:off x="591571" y="5803399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In general, f and </a:t>
            </a:r>
            <a:r>
              <a:rPr lang="en-US" sz="2400" dirty="0" err="1">
                <a:latin typeface="Avenir Next LT Pro" panose="020B0504020202020204" pitchFamily="34" charset="0"/>
              </a:rPr>
              <a:t>g</a:t>
            </a:r>
            <a:r>
              <a:rPr lang="en-US" sz="2400" baseline="-25000" dirty="0" err="1">
                <a:latin typeface="Avenir Next LT Pro" panose="020B0504020202020204" pitchFamily="34" charset="0"/>
              </a:rPr>
              <a:t>i</a:t>
            </a:r>
            <a:r>
              <a:rPr lang="en-US" sz="2400" dirty="0">
                <a:latin typeface="Avenir Next LT Pro" panose="020B0504020202020204" pitchFamily="34" charset="0"/>
              </a:rPr>
              <a:t> can be arbitrary.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6CCC8B-F305-4470-AFBE-F08C2455B70D}"/>
              </a:ext>
            </a:extLst>
          </p:cNvPr>
          <p:cNvCxnSpPr>
            <a:cxnSpLocks/>
          </p:cNvCxnSpPr>
          <p:nvPr/>
        </p:nvCxnSpPr>
        <p:spPr>
          <a:xfrm>
            <a:off x="635919" y="2687216"/>
            <a:ext cx="10920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1E62B76-25D8-8941-A5A7-B5240BF3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618" y="3896020"/>
            <a:ext cx="4009570" cy="2010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438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82C68-54E0-4BB2-A384-3595C960B559}"/>
              </a:ext>
            </a:extLst>
          </p:cNvPr>
          <p:cNvSpPr txBox="1"/>
          <p:nvPr/>
        </p:nvSpPr>
        <p:spPr>
          <a:xfrm>
            <a:off x="591572" y="592936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Write down an unconstrained function called the </a:t>
            </a:r>
            <a:r>
              <a:rPr lang="en-US" sz="2400" dirty="0" err="1">
                <a:latin typeface="Avenir Next LT Pro" panose="020B0504020202020204" pitchFamily="34" charset="0"/>
              </a:rPr>
              <a:t>Lagrangian</a:t>
            </a:r>
            <a:r>
              <a:rPr lang="en-US" sz="2400" dirty="0">
                <a:latin typeface="Avenir Next LT Pro" panose="020B05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/>
              <p:nvPr/>
            </p:nvSpPr>
            <p:spPr>
              <a:xfrm>
                <a:off x="3329410" y="1271595"/>
                <a:ext cx="579145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10" y="1271595"/>
                <a:ext cx="579145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7742D1-1961-419C-94D9-75DFF95FCBF8}"/>
              </a:ext>
            </a:extLst>
          </p:cNvPr>
          <p:cNvSpPr txBox="1"/>
          <p:nvPr/>
        </p:nvSpPr>
        <p:spPr>
          <a:xfrm>
            <a:off x="591572" y="2885801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The original optimization problem is equivalent to solving the following: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/>
              <p:nvPr/>
            </p:nvSpPr>
            <p:spPr>
              <a:xfrm>
                <a:off x="2750180" y="3483351"/>
                <a:ext cx="7067576" cy="616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3483351"/>
                <a:ext cx="7067576" cy="616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EEA085B-2A8F-40A2-AB9F-F8D9B8DB5F51}"/>
              </a:ext>
            </a:extLst>
          </p:cNvPr>
          <p:cNvSpPr txBox="1"/>
          <p:nvPr/>
        </p:nvSpPr>
        <p:spPr>
          <a:xfrm>
            <a:off x="925122" y="3483351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Primal: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846B1-D1F8-4CC7-8164-FCA1F0BAA9AE}"/>
              </a:ext>
            </a:extLst>
          </p:cNvPr>
          <p:cNvSpPr txBox="1"/>
          <p:nvPr/>
        </p:nvSpPr>
        <p:spPr>
          <a:xfrm>
            <a:off x="591571" y="4787120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By exchanging the order of min and max, we get the dual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E627D-8C25-4465-B589-F7618805C4F6}"/>
                  </a:ext>
                </a:extLst>
              </p:cNvPr>
              <p:cNvSpPr txBox="1"/>
              <p:nvPr/>
            </p:nvSpPr>
            <p:spPr>
              <a:xfrm>
                <a:off x="2750180" y="5407554"/>
                <a:ext cx="7195816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E627D-8C25-4465-B589-F7618805C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5407554"/>
                <a:ext cx="7195816" cy="614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04091A5-F384-41FA-A099-CDC8563A6483}"/>
              </a:ext>
            </a:extLst>
          </p:cNvPr>
          <p:cNvSpPr txBox="1"/>
          <p:nvPr/>
        </p:nvSpPr>
        <p:spPr>
          <a:xfrm>
            <a:off x="925122" y="5407554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Dual:</a:t>
            </a:r>
          </a:p>
        </p:txBody>
      </p:sp>
    </p:spTree>
    <p:extLst>
      <p:ext uri="{BB962C8B-B14F-4D97-AF65-F5344CB8AC3E}">
        <p14:creationId xmlns:p14="http://schemas.microsoft.com/office/powerpoint/2010/main" val="3091977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D16F6AC-4420-3B43-9569-8FF8822F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2" y="3287358"/>
            <a:ext cx="2811715" cy="2010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/>
              <p:nvPr/>
            </p:nvSpPr>
            <p:spPr>
              <a:xfrm>
                <a:off x="4722606" y="1056150"/>
                <a:ext cx="44124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7AB04-A336-4250-8885-B73CA6E5A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606" y="1056150"/>
                <a:ext cx="4412490" cy="430887"/>
              </a:xfrm>
              <a:prstGeom prst="rect">
                <a:avLst/>
              </a:prstGeom>
              <a:blipFill>
                <a:blip r:embed="rId3"/>
                <a:stretch>
                  <a:fillRect l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AE1-154C-45FA-8626-578AEC305211}"/>
                  </a:ext>
                </a:extLst>
              </p:cNvPr>
              <p:cNvSpPr txBox="1"/>
              <p:nvPr/>
            </p:nvSpPr>
            <p:spPr>
              <a:xfrm>
                <a:off x="581498" y="771361"/>
                <a:ext cx="2910284" cy="100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−10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+5≤0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49AE1-154C-45FA-8626-578AEC305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8" y="771361"/>
                <a:ext cx="2910284" cy="1000467"/>
              </a:xfrm>
              <a:prstGeom prst="rect">
                <a:avLst/>
              </a:prstGeom>
              <a:blipFill>
                <a:blip r:embed="rId4"/>
                <a:stretch>
                  <a:fillRect l="-3913" t="-2500" r="-43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4233918-B472-41F8-B4CF-C47EDCDA2D6A}"/>
              </a:ext>
            </a:extLst>
          </p:cNvPr>
          <p:cNvSpPr/>
          <p:nvPr/>
        </p:nvSpPr>
        <p:spPr>
          <a:xfrm>
            <a:off x="3819388" y="1164291"/>
            <a:ext cx="307910" cy="214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D624D5-EC48-45E1-B3AA-B37550C8F76F}"/>
                  </a:ext>
                </a:extLst>
              </p:cNvPr>
              <p:cNvSpPr txBox="1"/>
              <p:nvPr/>
            </p:nvSpPr>
            <p:spPr>
              <a:xfrm>
                <a:off x="4937407" y="2338374"/>
                <a:ext cx="7129067" cy="572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+5)</m:t>
                              </m:r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D624D5-EC48-45E1-B3AA-B37550C8F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07" y="2338374"/>
                <a:ext cx="7129067" cy="572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991BF5-DD18-4E9D-B03F-C26F1980D850}"/>
                  </a:ext>
                </a:extLst>
              </p:cNvPr>
              <p:cNvSpPr txBox="1"/>
              <p:nvPr/>
            </p:nvSpPr>
            <p:spPr>
              <a:xfrm>
                <a:off x="4937407" y="4463192"/>
                <a:ext cx="419396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+5=0  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991BF5-DD18-4E9D-B03F-C26F1980D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07" y="4463192"/>
                <a:ext cx="4193969" cy="836191"/>
              </a:xfrm>
              <a:prstGeom prst="rect">
                <a:avLst/>
              </a:prstGeom>
              <a:blipFill>
                <a:blip r:embed="rId6"/>
                <a:stretch>
                  <a:fillRect l="-2719" t="-4478" r="-1208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4F541C-7EE0-4D99-B338-784A36BAE694}"/>
                  </a:ext>
                </a:extLst>
              </p:cNvPr>
              <p:cNvSpPr txBox="1"/>
              <p:nvPr/>
            </p:nvSpPr>
            <p:spPr>
              <a:xfrm>
                <a:off x="4937407" y="3256850"/>
                <a:ext cx="5991512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  ⇒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4F541C-7EE0-4D99-B338-784A36BAE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07" y="3256850"/>
                <a:ext cx="5991512" cy="836191"/>
              </a:xfrm>
              <a:prstGeom prst="rect">
                <a:avLst/>
              </a:prstGeom>
              <a:blipFill>
                <a:blip r:embed="rId7"/>
                <a:stretch>
                  <a:fillRect l="-1903" t="-4478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7C10D006-180A-471A-B80F-F423B33667A8}"/>
              </a:ext>
            </a:extLst>
          </p:cNvPr>
          <p:cNvSpPr txBox="1"/>
          <p:nvPr/>
        </p:nvSpPr>
        <p:spPr>
          <a:xfrm>
            <a:off x="3742967" y="2340664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Dual: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64F79-0A79-7247-B681-B68F500FF957}"/>
                  </a:ext>
                </a:extLst>
              </p:cNvPr>
              <p:cNvSpPr txBox="1"/>
              <p:nvPr/>
            </p:nvSpPr>
            <p:spPr>
              <a:xfrm>
                <a:off x="6439636" y="5317278"/>
                <a:ext cx="26754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−50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+5=0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64F79-0A79-7247-B681-B68F500F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36" y="5317278"/>
                <a:ext cx="2675476" cy="430887"/>
              </a:xfrm>
              <a:prstGeom prst="rect">
                <a:avLst/>
              </a:prstGeom>
              <a:blipFill>
                <a:blip r:embed="rId8"/>
                <a:stretch>
                  <a:fillRect l="-3302" r="-47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9DCAA1-BC86-1C4B-BFDC-34B71351073D}"/>
                  </a:ext>
                </a:extLst>
              </p:cNvPr>
              <p:cNvSpPr txBox="1"/>
              <p:nvPr/>
            </p:nvSpPr>
            <p:spPr>
              <a:xfrm>
                <a:off x="6439636" y="5801850"/>
                <a:ext cx="158299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9DCAA1-BC86-1C4B-BFDC-34B71351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36" y="5801850"/>
                <a:ext cx="1582997" cy="809452"/>
              </a:xfrm>
              <a:prstGeom prst="rect">
                <a:avLst/>
              </a:prstGeom>
              <a:blipFill>
                <a:blip r:embed="rId9"/>
                <a:stretch>
                  <a:fillRect l="-5556" t="-1538" r="-1587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DCFAB1-6657-154A-B7AA-96D041F1D212}"/>
                  </a:ext>
                </a:extLst>
              </p:cNvPr>
              <p:cNvSpPr txBox="1"/>
              <p:nvPr/>
            </p:nvSpPr>
            <p:spPr>
              <a:xfrm>
                <a:off x="9131376" y="5801850"/>
                <a:ext cx="1360181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DCFAB1-6657-154A-B7AA-96D041F1D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376" y="5801850"/>
                <a:ext cx="1360181" cy="806631"/>
              </a:xfrm>
              <a:prstGeom prst="rect">
                <a:avLst/>
              </a:prstGeom>
              <a:blipFill>
                <a:blip r:embed="rId10"/>
                <a:stretch>
                  <a:fillRect l="-6481" t="-1563" r="-1852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07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16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/>
              <p:nvPr/>
            </p:nvSpPr>
            <p:spPr>
              <a:xfrm>
                <a:off x="2750180" y="1508362"/>
                <a:ext cx="7067576" cy="616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1508362"/>
                <a:ext cx="7067576" cy="616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EEA085B-2A8F-40A2-AB9F-F8D9B8DB5F51}"/>
              </a:ext>
            </a:extLst>
          </p:cNvPr>
          <p:cNvSpPr txBox="1"/>
          <p:nvPr/>
        </p:nvSpPr>
        <p:spPr>
          <a:xfrm>
            <a:off x="925122" y="1508362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Primal: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0FC73-B79F-46EF-B8A5-B46EE8C27C8A}"/>
              </a:ext>
            </a:extLst>
          </p:cNvPr>
          <p:cNvSpPr txBox="1"/>
          <p:nvPr/>
        </p:nvSpPr>
        <p:spPr>
          <a:xfrm>
            <a:off x="591572" y="849487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Think of these like a 2-player adversarial games with different turn order.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B32D2A-F265-48D7-A656-CBF9C12BCF07}"/>
                  </a:ext>
                </a:extLst>
              </p:cNvPr>
              <p:cNvSpPr txBox="1"/>
              <p:nvPr/>
            </p:nvSpPr>
            <p:spPr>
              <a:xfrm>
                <a:off x="2750180" y="2471461"/>
                <a:ext cx="7195816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B32D2A-F265-48D7-A656-CBF9C12B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2471461"/>
                <a:ext cx="7195816" cy="614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12DB0CA-8B07-4ED1-A7F4-B444F5EAF170}"/>
              </a:ext>
            </a:extLst>
          </p:cNvPr>
          <p:cNvSpPr txBox="1"/>
          <p:nvPr/>
        </p:nvSpPr>
        <p:spPr>
          <a:xfrm>
            <a:off x="925122" y="2471461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Dual: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/>
              <p:nvPr/>
            </p:nvSpPr>
            <p:spPr>
              <a:xfrm>
                <a:off x="591571" y="3646389"/>
                <a:ext cx="1088303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In the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primal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, the x-player goes first and tries to set whatever value of x minimizes things (ignoring constraints). Then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-player goes and can set huge penalties anywhere a constraint is violated.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1" y="3646389"/>
                <a:ext cx="10883033" cy="1200329"/>
              </a:xfrm>
              <a:prstGeom prst="rect">
                <a:avLst/>
              </a:prstGeom>
              <a:blipFill>
                <a:blip r:embed="rId4"/>
                <a:stretch>
                  <a:fillRect l="-840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697DD8-9BE4-425B-A66C-0C98804CD6EB}"/>
                  </a:ext>
                </a:extLst>
              </p:cNvPr>
              <p:cNvSpPr txBox="1"/>
              <p:nvPr/>
            </p:nvSpPr>
            <p:spPr>
              <a:xfrm>
                <a:off x="8125475" y="9192"/>
                <a:ext cx="402994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697DD8-9BE4-425B-A66C-0C98804C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475" y="9192"/>
                <a:ext cx="4029949" cy="840295"/>
              </a:xfrm>
              <a:prstGeom prst="rect">
                <a:avLst/>
              </a:prstGeom>
              <a:blipFill>
                <a:blip r:embed="rId5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2907E2-5B23-4EA6-B435-08F0B50D7B2F}"/>
                  </a:ext>
                </a:extLst>
              </p:cNvPr>
              <p:cNvSpPr txBox="1"/>
              <p:nvPr/>
            </p:nvSpPr>
            <p:spPr>
              <a:xfrm>
                <a:off x="591570" y="5122587"/>
                <a:ext cx="1088303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In the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dual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-player goes first and tries to maximize things. Then the x-player goes and can try to minimize from there.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2907E2-5B23-4EA6-B435-08F0B50D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0" y="5122587"/>
                <a:ext cx="10883033" cy="830997"/>
              </a:xfrm>
              <a:prstGeom prst="rect">
                <a:avLst/>
              </a:prstGeom>
              <a:blipFill>
                <a:blip r:embed="rId6"/>
                <a:stretch>
                  <a:fillRect l="-840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23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47C49-3B74-4269-AE84-AD36FAD33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98C5-B034-4E9D-9B0A-D4656B8550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9815" y="200025"/>
            <a:ext cx="9291205" cy="5961063"/>
          </a:xfrm>
        </p:spPr>
        <p:txBody>
          <a:bodyPr/>
          <a:lstStyle/>
          <a:p>
            <a:r>
              <a:rPr lang="en-US" sz="2400" b="1" dirty="0"/>
              <a:t>Be able to answer: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margin of a classifier?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 Support Vector Machine?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How is a hard-margin SVM formalized?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the dual formalization?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its decision boundary?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What is a support vector?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r>
              <a:rPr lang="en-US" sz="2800" dirty="0"/>
              <a:t>We’ll have to touch on a few math tools to do this:</a:t>
            </a:r>
          </a:p>
          <a:p>
            <a:pPr lvl="2"/>
            <a:r>
              <a:rPr lang="en-US" sz="2400" dirty="0"/>
              <a:t>Constrained Optimization with Lagrange Multipliers</a:t>
            </a:r>
          </a:p>
          <a:p>
            <a:pPr lvl="2"/>
            <a:r>
              <a:rPr lang="en-US" sz="2400" dirty="0"/>
              <a:t>Quadratic Programming Solvers</a:t>
            </a:r>
          </a:p>
          <a:p>
            <a:pPr lvl="2"/>
            <a:r>
              <a:rPr lang="en-US" sz="2400" b="1" dirty="0">
                <a:solidFill>
                  <a:srgbClr val="D73F09"/>
                </a:solidFill>
              </a:rPr>
              <a:t>You do not need to have an operational understanding of these two techniques at all for this course. </a:t>
            </a:r>
          </a:p>
        </p:txBody>
      </p:sp>
    </p:spTree>
    <p:extLst>
      <p:ext uri="{BB962C8B-B14F-4D97-AF65-F5344CB8AC3E}">
        <p14:creationId xmlns:p14="http://schemas.microsoft.com/office/powerpoint/2010/main" val="3078615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/>
              <p:nvPr/>
            </p:nvSpPr>
            <p:spPr>
              <a:xfrm>
                <a:off x="2750180" y="1508362"/>
                <a:ext cx="7067576" cy="616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BB2AA6-E087-4D32-AB3C-6BD5A9B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1508362"/>
                <a:ext cx="7067576" cy="616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EEA085B-2A8F-40A2-AB9F-F8D9B8DB5F51}"/>
              </a:ext>
            </a:extLst>
          </p:cNvPr>
          <p:cNvSpPr txBox="1"/>
          <p:nvPr/>
        </p:nvSpPr>
        <p:spPr>
          <a:xfrm>
            <a:off x="925122" y="1508362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Primal: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0FC73-B79F-46EF-B8A5-B46EE8C27C8A}"/>
              </a:ext>
            </a:extLst>
          </p:cNvPr>
          <p:cNvSpPr txBox="1"/>
          <p:nvPr/>
        </p:nvSpPr>
        <p:spPr>
          <a:xfrm>
            <a:off x="591572" y="849487"/>
            <a:ext cx="1088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Duality Gap: </a:t>
            </a:r>
            <a:r>
              <a:rPr lang="en-US" sz="2400" dirty="0">
                <a:latin typeface="Avenir Next LT Pro" panose="020B0504020202020204" pitchFamily="34" charset="0"/>
              </a:rPr>
              <a:t>max of min is often lower than min of max. </a:t>
            </a:r>
            <a:endParaRPr lang="en-US" sz="24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B32D2A-F265-48D7-A656-CBF9C12BCF07}"/>
                  </a:ext>
                </a:extLst>
              </p:cNvPr>
              <p:cNvSpPr txBox="1"/>
              <p:nvPr/>
            </p:nvSpPr>
            <p:spPr>
              <a:xfrm>
                <a:off x="2750180" y="2471461"/>
                <a:ext cx="7195816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 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B32D2A-F265-48D7-A656-CBF9C12B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180" y="2471461"/>
                <a:ext cx="7195816" cy="614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12DB0CA-8B07-4ED1-A7F4-B444F5EAF170}"/>
              </a:ext>
            </a:extLst>
          </p:cNvPr>
          <p:cNvSpPr txBox="1"/>
          <p:nvPr/>
        </p:nvSpPr>
        <p:spPr>
          <a:xfrm>
            <a:off x="925122" y="2471461"/>
            <a:ext cx="1825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solidFill>
                  <a:srgbClr val="D73F09"/>
                </a:solidFill>
                <a:latin typeface="Avenir Next LT Pro" panose="020B0504020202020204" pitchFamily="34" charset="0"/>
              </a:rPr>
              <a:t>Dual: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/>
              <p:nvPr/>
            </p:nvSpPr>
            <p:spPr>
              <a:xfrm>
                <a:off x="591571" y="3587679"/>
                <a:ext cx="10883033" cy="3047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latin typeface="Avenir Next LT Pro" panose="020B0504020202020204" pitchFamily="34" charset="0"/>
                  </a:rPr>
                  <a:t>Karush-Kuhn-Tucker (KKT)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Conditions tell us when the dual and primal have the same optimal solutions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for convex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		</a:t>
                </a:r>
                <a:r>
                  <a:rPr lang="en-US" dirty="0">
                    <a:latin typeface="Avenir Next LT Pro" panose="020B0504020202020204" pitchFamily="34" charset="0"/>
                  </a:rPr>
                  <a:t>At a critical point of the </a:t>
                </a:r>
                <a:r>
                  <a:rPr lang="en-US" dirty="0" err="1">
                    <a:latin typeface="Avenir Next LT Pro" panose="020B0504020202020204" pitchFamily="34" charset="0"/>
                  </a:rPr>
                  <a:t>Lagrangian</a:t>
                </a: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400" b="0" dirty="0">
                    <a:latin typeface="Avenir Next LT Pro" panose="020B0504020202020204" pitchFamily="34" charset="0"/>
                  </a:rPr>
                  <a:t>				</a:t>
                </a:r>
                <a:r>
                  <a:rPr lang="en-US" b="0" dirty="0">
                    <a:latin typeface="Avenir Next LT Pro" panose="020B0504020202020204" pitchFamily="34" charset="0"/>
                  </a:rPr>
                  <a:t>The solution satisfies th</a:t>
                </a:r>
                <a:r>
                  <a:rPr lang="en-US" dirty="0">
                    <a:latin typeface="Avenir Next LT Pro" panose="020B0504020202020204" pitchFamily="34" charset="0"/>
                  </a:rPr>
                  <a:t>e primal constraints</a:t>
                </a:r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b="0" dirty="0">
                    <a:latin typeface="Avenir Next LT Pro" panose="020B0504020202020204" pitchFamily="34" charset="0"/>
                  </a:rPr>
                  <a:t>				</a:t>
                </a:r>
                <a:r>
                  <a:rPr lang="en-US" b="0" dirty="0">
                    <a:latin typeface="Avenir Next LT Pro" panose="020B0504020202020204" pitchFamily="34" charset="0"/>
                  </a:rPr>
                  <a:t>The solution satisfies the dual constraints</a:t>
                </a:r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			</a:t>
                </a:r>
                <a:r>
                  <a:rPr lang="en-US" dirty="0">
                    <a:latin typeface="Avenir Next LT Pro" panose="020B0504020202020204" pitchFamily="34" charset="0"/>
                  </a:rPr>
                  <a:t>Complementary slackness.</a:t>
                </a: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1" y="3587679"/>
                <a:ext cx="10883033" cy="3047244"/>
              </a:xfrm>
              <a:prstGeom prst="rect">
                <a:avLst/>
              </a:prstGeom>
              <a:blipFill>
                <a:blip r:embed="rId4"/>
                <a:stretch>
                  <a:fillRect l="-840" t="-1403" r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697DD8-9BE4-425B-A66C-0C98804CD6EB}"/>
                  </a:ext>
                </a:extLst>
              </p:cNvPr>
              <p:cNvSpPr txBox="1"/>
              <p:nvPr/>
            </p:nvSpPr>
            <p:spPr>
              <a:xfrm>
                <a:off x="8125475" y="9192"/>
                <a:ext cx="402994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697DD8-9BE4-425B-A66C-0C98804C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475" y="9192"/>
                <a:ext cx="4029949" cy="840295"/>
              </a:xfrm>
              <a:prstGeom prst="rect">
                <a:avLst/>
              </a:prstGeom>
              <a:blipFill>
                <a:blip r:embed="rId5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5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/>
              <p:nvPr/>
            </p:nvSpPr>
            <p:spPr>
              <a:xfrm>
                <a:off x="591571" y="2899436"/>
                <a:ext cx="10883033" cy="3266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b="1" dirty="0">
                    <a:latin typeface="Avenir Next LT Pro" panose="020B0504020202020204" pitchFamily="34" charset="0"/>
                  </a:rPr>
                  <a:t>Karush-Kuhn-Tucker (KKT) 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Conditions tell us when the dual and primal have the same optimal solutions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 for convex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			</a:t>
                </a:r>
                <a:r>
                  <a:rPr lang="en-US" dirty="0">
                    <a:latin typeface="Avenir Next LT Pro" panose="020B0504020202020204" pitchFamily="34" charset="0"/>
                  </a:rPr>
                  <a:t>At a critical point of the </a:t>
                </a:r>
                <a:r>
                  <a:rPr lang="en-US" dirty="0" err="1">
                    <a:latin typeface="Avenir Next LT Pro" panose="020B0504020202020204" pitchFamily="34" charset="0"/>
                  </a:rPr>
                  <a:t>Lagrangian</a:t>
                </a: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+5≤0</m:t>
                    </m:r>
                  </m:oMath>
                </a14:m>
                <a:r>
                  <a:rPr lang="en-US" sz="2400" b="0" dirty="0">
                    <a:latin typeface="Avenir Next LT Pro" panose="020B0504020202020204" pitchFamily="34" charset="0"/>
                  </a:rPr>
                  <a:t>				</a:t>
                </a:r>
                <a:r>
                  <a:rPr lang="en-US" b="0" dirty="0">
                    <a:latin typeface="Avenir Next LT Pro" panose="020B0504020202020204" pitchFamily="34" charset="0"/>
                  </a:rPr>
                  <a:t>The solution satisfies th</a:t>
                </a:r>
                <a:r>
                  <a:rPr lang="en-US" dirty="0">
                    <a:latin typeface="Avenir Next LT Pro" panose="020B0504020202020204" pitchFamily="34" charset="0"/>
                  </a:rPr>
                  <a:t>e primal constraints</a:t>
                </a:r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b="0" dirty="0">
                    <a:latin typeface="Avenir Next LT Pro" panose="020B0504020202020204" pitchFamily="34" charset="0"/>
                  </a:rPr>
                  <a:t>					</a:t>
                </a:r>
                <a:r>
                  <a:rPr lang="en-US" b="0" dirty="0">
                    <a:latin typeface="Avenir Next LT Pro" panose="020B0504020202020204" pitchFamily="34" charset="0"/>
                  </a:rPr>
                  <a:t>The solution satisfies the dual constraints</a:t>
                </a:r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(−10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			</a:t>
                </a:r>
                <a:r>
                  <a:rPr lang="en-US" dirty="0">
                    <a:latin typeface="Avenir Next LT Pro" panose="020B0504020202020204" pitchFamily="34" charset="0"/>
                  </a:rPr>
                  <a:t>Complementary slackness.</a:t>
                </a:r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342900" lvl="2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A1F752-115D-418E-9E04-D79590AF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1" y="2899436"/>
                <a:ext cx="10883033" cy="3266151"/>
              </a:xfrm>
              <a:prstGeom prst="rect">
                <a:avLst/>
              </a:prstGeom>
              <a:blipFill>
                <a:blip r:embed="rId2"/>
                <a:stretch>
                  <a:fillRect l="-840" t="-1308" r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67B3AA-FB89-43F7-8BE0-8D52EFAF525D}"/>
                  </a:ext>
                </a:extLst>
              </p:cNvPr>
              <p:cNvSpPr txBox="1"/>
              <p:nvPr/>
            </p:nvSpPr>
            <p:spPr>
              <a:xfrm>
                <a:off x="581498" y="911320"/>
                <a:ext cx="2910284" cy="100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−10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+5≤0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67B3AA-FB89-43F7-8BE0-8D52EFAF5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8" y="911320"/>
                <a:ext cx="2910284" cy="1000467"/>
              </a:xfrm>
              <a:prstGeom prst="rect">
                <a:avLst/>
              </a:prstGeom>
              <a:blipFill>
                <a:blip r:embed="rId3"/>
                <a:stretch>
                  <a:fillRect l="-3913" t="-3797" r="-43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FF240-5B5F-4CF7-9F30-DA98CC76E918}"/>
                  </a:ext>
                </a:extLst>
              </p:cNvPr>
              <p:cNvSpPr txBox="1"/>
              <p:nvPr/>
            </p:nvSpPr>
            <p:spPr>
              <a:xfrm>
                <a:off x="5338426" y="900059"/>
                <a:ext cx="44124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FF240-5B5F-4CF7-9F30-DA98CC76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426" y="900059"/>
                <a:ext cx="4412490" cy="430887"/>
              </a:xfrm>
              <a:prstGeom prst="rect">
                <a:avLst/>
              </a:prstGeom>
              <a:blipFill>
                <a:blip r:embed="rId4"/>
                <a:stretch>
                  <a:fillRect l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87CF64-54CF-43D8-9348-51EBD3187D49}"/>
                  </a:ext>
                </a:extLst>
              </p:cNvPr>
              <p:cNvSpPr txBox="1"/>
              <p:nvPr/>
            </p:nvSpPr>
            <p:spPr>
              <a:xfrm>
                <a:off x="5762907" y="1559131"/>
                <a:ext cx="1099725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87CF64-54CF-43D8-9348-51EBD3187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907" y="1559131"/>
                <a:ext cx="1099725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5A3761-F03C-499E-8C3F-07F48E838A4C}"/>
                  </a:ext>
                </a:extLst>
              </p:cNvPr>
              <p:cNvSpPr txBox="1"/>
              <p:nvPr/>
            </p:nvSpPr>
            <p:spPr>
              <a:xfrm>
                <a:off x="7833007" y="1557720"/>
                <a:ext cx="12005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5A3761-F03C-499E-8C3F-07F48E83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007" y="1557720"/>
                <a:ext cx="1200521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99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9E9070-5598-49C3-B6DB-FE576F4D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with Lagrange Multipliers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CF454-3533-4432-8953-32FC21894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42</a:t>
            </a:fld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30ED045-8CB4-41C5-9FF7-94E3267241B3}"/>
              </a:ext>
            </a:extLst>
          </p:cNvPr>
          <p:cNvSpPr/>
          <p:nvPr/>
        </p:nvSpPr>
        <p:spPr>
          <a:xfrm flipH="1">
            <a:off x="5690118" y="494522"/>
            <a:ext cx="811763" cy="5374433"/>
          </a:xfrm>
          <a:prstGeom prst="leftBracket">
            <a:avLst>
              <a:gd name="adj" fmla="val 29805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2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43</a:t>
            </a:fld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474B48-6464-42A1-9F2C-E3359AD59ADF}"/>
              </a:ext>
            </a:extLst>
          </p:cNvPr>
          <p:cNvSpPr txBox="1"/>
          <p:nvPr/>
        </p:nvSpPr>
        <p:spPr>
          <a:xfrm>
            <a:off x="591572" y="592936"/>
            <a:ext cx="10883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b="1" dirty="0">
                <a:latin typeface="Avenir Next LT Pro" panose="020B0504020202020204" pitchFamily="34" charset="0"/>
              </a:rPr>
              <a:t>Where were we? </a:t>
            </a:r>
            <a:r>
              <a:rPr lang="en-US" sz="2400" dirty="0">
                <a:latin typeface="Avenir Next LT Pro" panose="020B0504020202020204" pitchFamily="34" charset="0"/>
              </a:rPr>
              <a:t>We wanted to solve the constrained optimization problem below because it maximizes the margin while having no errors.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/>
              <p:nvPr/>
            </p:nvSpPr>
            <p:spPr>
              <a:xfrm>
                <a:off x="3861621" y="1770240"/>
                <a:ext cx="4468759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21" y="1770240"/>
                <a:ext cx="4468759" cy="1533177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3787610"/>
            <a:ext cx="1109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Let’s start getting this into shape to apply the </a:t>
            </a:r>
            <a:r>
              <a:rPr lang="en-US" sz="2400" dirty="0" err="1">
                <a:latin typeface="Avenir Next LT Pro" panose="020B0504020202020204" pitchFamily="34" charset="0"/>
              </a:rPr>
              <a:t>Langrange</a:t>
            </a:r>
            <a:r>
              <a:rPr lang="en-US" sz="2400" dirty="0">
                <a:latin typeface="Avenir Next LT Pro" panose="020B0504020202020204" pitchFamily="34" charset="0"/>
              </a:rPr>
              <a:t> multipliers bit.</a:t>
            </a:r>
          </a:p>
        </p:txBody>
      </p:sp>
    </p:spTree>
    <p:extLst>
      <p:ext uri="{BB962C8B-B14F-4D97-AF65-F5344CB8AC3E}">
        <p14:creationId xmlns:p14="http://schemas.microsoft.com/office/powerpoint/2010/main" val="295711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/>
              <p:nvPr/>
            </p:nvSpPr>
            <p:spPr>
              <a:xfrm>
                <a:off x="866495" y="2302163"/>
                <a:ext cx="3742828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614388-8389-4F08-9CFF-44AD0BCC0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95" y="2302163"/>
                <a:ext cx="3742828" cy="1533177"/>
              </a:xfrm>
              <a:prstGeom prst="rect">
                <a:avLst/>
              </a:prstGeom>
              <a:blipFill>
                <a:blip r:embed="rId2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762610"/>
            <a:ext cx="11094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Need to get our inequality facing the right way. Multiply by -1 and move the right side over: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E3EE3-CC16-4611-A998-FE723B1D2978}"/>
                  </a:ext>
                </a:extLst>
              </p:cNvPr>
              <p:cNvSpPr txBox="1"/>
              <p:nvPr/>
            </p:nvSpPr>
            <p:spPr>
              <a:xfrm>
                <a:off x="6943834" y="2302162"/>
                <a:ext cx="4523488" cy="1533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E3EE3-CC16-4611-A998-FE723B1D2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4" y="2302162"/>
                <a:ext cx="4523488" cy="1533177"/>
              </a:xfrm>
              <a:prstGeom prst="rect">
                <a:avLst/>
              </a:prstGeom>
              <a:blipFill>
                <a:blip r:embed="rId3"/>
                <a:stretch>
                  <a:fillRect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C310C822-E47D-43A7-80D6-CBACC86BA1FB}"/>
              </a:ext>
            </a:extLst>
          </p:cNvPr>
          <p:cNvSpPr/>
          <p:nvPr/>
        </p:nvSpPr>
        <p:spPr>
          <a:xfrm>
            <a:off x="5360436" y="2668555"/>
            <a:ext cx="662473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63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762610"/>
            <a:ext cx="1109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Let’s write out the </a:t>
            </a:r>
            <a:r>
              <a:rPr lang="en-US" sz="2400" dirty="0" err="1">
                <a:latin typeface="Avenir Next LT Pro" panose="020B0504020202020204" pitchFamily="34" charset="0"/>
              </a:rPr>
              <a:t>Lagrangian</a:t>
            </a:r>
            <a:r>
              <a:rPr lang="en-US" sz="2400" dirty="0">
                <a:latin typeface="Avenir Next LT Pro" panose="020B05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B31619-E6CE-47BA-A8A2-77519387AC37}"/>
                  </a:ext>
                </a:extLst>
              </p:cNvPr>
              <p:cNvSpPr txBox="1"/>
              <p:nvPr/>
            </p:nvSpPr>
            <p:spPr>
              <a:xfrm>
                <a:off x="1632857" y="1224275"/>
                <a:ext cx="8873411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B31619-E6CE-47BA-A8A2-77519387A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1224275"/>
                <a:ext cx="8873411" cy="1268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02F60-A16C-460D-9C94-F25F7DCA4FB6}"/>
                  </a:ext>
                </a:extLst>
              </p:cNvPr>
              <p:cNvSpPr txBox="1"/>
              <p:nvPr/>
            </p:nvSpPr>
            <p:spPr>
              <a:xfrm>
                <a:off x="8871542" y="41307"/>
                <a:ext cx="3269452" cy="896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  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02F60-A16C-460D-9C94-F25F7DCA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542" y="41307"/>
                <a:ext cx="3269452" cy="896015"/>
              </a:xfrm>
              <a:prstGeom prst="rect">
                <a:avLst/>
              </a:prstGeom>
              <a:blipFill>
                <a:blip r:embed="rId3"/>
                <a:stretch>
                  <a:fillRect b="-13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71CB1B-722B-46C8-80BA-B675A4A2C937}"/>
              </a:ext>
            </a:extLst>
          </p:cNvPr>
          <p:cNvSpPr txBox="1"/>
          <p:nvPr/>
        </p:nvSpPr>
        <p:spPr>
          <a:xfrm>
            <a:off x="591570" y="4265878"/>
            <a:ext cx="1109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Want to solve the dual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B35DC-C685-4A85-A727-E15504BF6CE6}"/>
                  </a:ext>
                </a:extLst>
              </p:cNvPr>
              <p:cNvSpPr txBox="1"/>
              <p:nvPr/>
            </p:nvSpPr>
            <p:spPr>
              <a:xfrm>
                <a:off x="2321767" y="4817845"/>
                <a:ext cx="7548465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B35DC-C685-4A85-A727-E15504BF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67" y="4817845"/>
                <a:ext cx="7548465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7B1B84-E689-47DB-A381-322993B96949}"/>
                  </a:ext>
                </a:extLst>
              </p:cNvPr>
              <p:cNvSpPr txBox="1"/>
              <p:nvPr/>
            </p:nvSpPr>
            <p:spPr>
              <a:xfrm>
                <a:off x="3517487" y="2571168"/>
                <a:ext cx="8873411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7B1B84-E689-47DB-A381-322993B96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87" y="2571168"/>
                <a:ext cx="8873411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889873"/>
            <a:ext cx="1109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Take derivatives and set equal to zero: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02F60-A16C-460D-9C94-F25F7DCA4FB6}"/>
                  </a:ext>
                </a:extLst>
              </p:cNvPr>
              <p:cNvSpPr txBox="1"/>
              <p:nvPr/>
            </p:nvSpPr>
            <p:spPr>
              <a:xfrm>
                <a:off x="7940351" y="41307"/>
                <a:ext cx="4251648" cy="680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902F60-A16C-460D-9C94-F25F7DCA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351" y="41307"/>
                <a:ext cx="4251648" cy="680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884135-1DD0-4565-933A-26F794320913}"/>
                  </a:ext>
                </a:extLst>
              </p:cNvPr>
              <p:cNvSpPr txBox="1"/>
              <p:nvPr/>
            </p:nvSpPr>
            <p:spPr>
              <a:xfrm>
                <a:off x="1632857" y="2160448"/>
                <a:ext cx="8873411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𝒘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     ⇒      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884135-1DD0-4565-933A-26F79432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2160448"/>
                <a:ext cx="8873411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7484C-B7CE-4AE0-B327-6A8E987AADB9}"/>
                  </a:ext>
                </a:extLst>
              </p:cNvPr>
              <p:cNvSpPr txBox="1"/>
              <p:nvPr/>
            </p:nvSpPr>
            <p:spPr>
              <a:xfrm>
                <a:off x="1632856" y="3808907"/>
                <a:ext cx="8873411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7484C-B7CE-4AE0-B327-6A8E987A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6" y="3808907"/>
                <a:ext cx="8873411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8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889873"/>
            <a:ext cx="1109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400" dirty="0">
                <a:latin typeface="Avenir Next LT Pro" panose="020B0504020202020204" pitchFamily="34" charset="0"/>
              </a:rPr>
              <a:t>Apply what we learned from the derivatives: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DF0381-5E42-48BA-8075-A56A0079D9BD}"/>
                  </a:ext>
                </a:extLst>
              </p:cNvPr>
              <p:cNvSpPr txBox="1"/>
              <p:nvPr/>
            </p:nvSpPr>
            <p:spPr>
              <a:xfrm>
                <a:off x="391886" y="1873615"/>
                <a:ext cx="11294589" cy="135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DF0381-5E42-48BA-8075-A56A0079D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1873615"/>
                <a:ext cx="11294589" cy="1354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EE8815-FC05-434A-AA00-395AAF1192EE}"/>
                  </a:ext>
                </a:extLst>
              </p:cNvPr>
              <p:cNvSpPr txBox="1"/>
              <p:nvPr/>
            </p:nvSpPr>
            <p:spPr>
              <a:xfrm>
                <a:off x="7940351" y="41307"/>
                <a:ext cx="4251648" cy="680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EE8815-FC05-434A-AA00-395AAF11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351" y="41307"/>
                <a:ext cx="4251648" cy="680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/>
              <p:nvPr/>
            </p:nvSpPr>
            <p:spPr>
              <a:xfrm>
                <a:off x="492027" y="3976064"/>
                <a:ext cx="11294589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7" y="3976064"/>
                <a:ext cx="11294589" cy="13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ECB70B-2359-4604-8C13-38FD5AE5CE58}"/>
                  </a:ext>
                </a:extLst>
              </p:cNvPr>
              <p:cNvSpPr txBox="1"/>
              <p:nvPr/>
            </p:nvSpPr>
            <p:spPr>
              <a:xfrm>
                <a:off x="10868025" y="746204"/>
                <a:ext cx="1287399" cy="680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ECB70B-2359-4604-8C13-38FD5AE5C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25" y="746204"/>
                <a:ext cx="1287399" cy="680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88D241-75F7-435E-930E-B065827B28BC}"/>
                  </a:ext>
                </a:extLst>
              </p:cNvPr>
              <p:cNvSpPr txBox="1"/>
              <p:nvPr/>
            </p:nvSpPr>
            <p:spPr>
              <a:xfrm>
                <a:off x="9381250" y="746205"/>
                <a:ext cx="1369850" cy="6805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88D241-75F7-435E-930E-B065827B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250" y="746205"/>
                <a:ext cx="1369850" cy="6805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Hard-Margin Support Vector Machine Objective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/>
              <p:nvPr/>
            </p:nvSpPr>
            <p:spPr>
              <a:xfrm>
                <a:off x="492027" y="1528139"/>
                <a:ext cx="11294589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7" y="1528139"/>
                <a:ext cx="11294589" cy="13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8A6F2-D416-4E12-AB25-C91BFFE1A25D}"/>
                  </a:ext>
                </a:extLst>
              </p:cNvPr>
              <p:cNvSpPr txBox="1"/>
              <p:nvPr/>
            </p:nvSpPr>
            <p:spPr>
              <a:xfrm>
                <a:off x="198215" y="3323778"/>
                <a:ext cx="1168192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This is a quadratic function with linear constraints. Many (non-trivial) algorithms to solve these sorts of things – called Quadratic Program Solvers (QP-Solvers). I can put this into a QP solver and get back out optimal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latin typeface="Avenir Next LT Pro" panose="020B0504020202020204" pitchFamily="34" charset="0"/>
                  </a:rPr>
                  <a:t>.</a:t>
                </a: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endParaRPr lang="en-US" sz="2400" dirty="0">
                  <a:latin typeface="Avenir Next LT Pro" panose="020B0504020202020204" pitchFamily="34" charset="0"/>
                </a:endParaRPr>
              </a:p>
              <a:p>
                <a:pPr marL="0" lvl="2"/>
                <a:r>
                  <a:rPr lang="en-US" sz="2400" dirty="0">
                    <a:latin typeface="Avenir Next LT Pro" panose="020B0504020202020204" pitchFamily="34" charset="0"/>
                  </a:rPr>
                  <a:t>Further, </a:t>
                </a:r>
                <a:r>
                  <a:rPr lang="en-US" sz="2400" b="1" dirty="0">
                    <a:latin typeface="Avenir Next LT Pro" panose="020B0504020202020204" pitchFamily="34" charset="0"/>
                  </a:rPr>
                  <a:t>the KKT conditions hold </a:t>
                </a:r>
                <a:r>
                  <a:rPr lang="en-US" sz="2400" u="sng" dirty="0">
                    <a:latin typeface="Avenir Next LT Pro" panose="020B0504020202020204" pitchFamily="34" charset="0"/>
                  </a:rPr>
                  <a:t>(not shown here)</a:t>
                </a:r>
                <a:r>
                  <a:rPr lang="en-US" sz="2400" dirty="0">
                    <a:latin typeface="Avenir Next LT Pro" panose="020B0504020202020204" pitchFamily="34" charset="0"/>
                  </a:rPr>
                  <a:t> such that solving this yields the exact same optimal solution as the original formalization!</a:t>
                </a:r>
                <a:endParaRPr lang="en-US" sz="2400" u="sng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8A6F2-D416-4E12-AB25-C91BFFE1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15" y="3323778"/>
                <a:ext cx="11681927" cy="2677656"/>
              </a:xfrm>
              <a:prstGeom prst="rect">
                <a:avLst/>
              </a:prstGeom>
              <a:blipFill>
                <a:blip r:embed="rId3"/>
                <a:stretch>
                  <a:fillRect l="-835" t="-1595" r="-939" b="-4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52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78E9-EB1C-4C67-867B-962B98CC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E06E7-A081-4C82-8DA7-4415A30F1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8" descr="Is there a light at the end of this very dark tunnel?">
            <a:extLst>
              <a:ext uri="{FF2B5EF4-FFF2-40B4-BE49-F238E27FC236}">
                <a16:creationId xmlns:a16="http://schemas.microsoft.com/office/drawing/2014/main" id="{5FE6DD14-D1D0-431F-ACF1-380D9BA7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88" y="2173278"/>
            <a:ext cx="4327423" cy="2884949"/>
          </a:xfrm>
          <a:prstGeom prst="roundRect">
            <a:avLst>
              <a:gd name="adj" fmla="val 111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4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BE1239-6079-473B-B870-2218A371CCF8}"/>
              </a:ext>
            </a:extLst>
          </p:cNvPr>
          <p:cNvGrpSpPr/>
          <p:nvPr/>
        </p:nvGrpSpPr>
        <p:grpSpPr>
          <a:xfrm rot="20700000">
            <a:off x="5997323" y="1865574"/>
            <a:ext cx="2254129" cy="3227325"/>
            <a:chOff x="6545276" y="3176158"/>
            <a:chExt cx="1354623" cy="1939466"/>
          </a:xfrm>
          <a:solidFill>
            <a:srgbClr val="FF0000">
              <a:alpha val="25098"/>
            </a:srgbClr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6D94BB8-829D-4F84-9C1C-D5F3256484FC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D726E7D-DB62-468C-AD8E-C01EE4CB513F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F89A5D8-BA8F-45D8-952C-850026FECE67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8403017-B36C-4BBF-87D0-918845BC6E8C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7E9E6FB-9F9E-4D71-AA12-CC0B5CBC7198}"/>
                </a:ext>
              </a:extLst>
            </p:cNvPr>
            <p:cNvSpPr/>
            <p:nvPr/>
          </p:nvSpPr>
          <p:spPr>
            <a:xfrm>
              <a:off x="7718924" y="317615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C1D816D-8D49-4ED3-B102-D7A24A7F43FE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542819-69D6-4619-90C7-9A7C1F83338A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6DB3A0C-EBFE-4CC1-BFC7-87420D44A384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26F3036-6028-472F-A776-A273FE9FEC82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341D3E7-8C0A-400D-99D3-7E31E0C0388C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BB271B9-AAB4-4CAC-87C5-EA66A6B8F203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9E7EA8B-ADC2-4853-81EC-31CF325AC1FD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2F40D8-52AC-4022-90E3-BD65F708B975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69D756B-7D40-415A-8D0B-4258A89FEC21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EE5C72-C669-4835-B522-3D16BD30CDED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E84741-4B60-483C-9937-EB65C15244D6}"/>
              </a:ext>
            </a:extLst>
          </p:cNvPr>
          <p:cNvGrpSpPr/>
          <p:nvPr/>
        </p:nvGrpSpPr>
        <p:grpSpPr>
          <a:xfrm rot="20700000">
            <a:off x="2675489" y="1163978"/>
            <a:ext cx="2415292" cy="4443498"/>
            <a:chOff x="6315041" y="2979350"/>
            <a:chExt cx="1451474" cy="2670327"/>
          </a:xfrm>
          <a:solidFill>
            <a:srgbClr val="92D050">
              <a:alpha val="25098"/>
            </a:srgbClr>
          </a:solidFill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5AC340-58BF-4433-B767-36D5CFAF2262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7DDB3E5-9BF5-4027-A9CC-AFF8903B772C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6C11D35-5D3C-428C-A183-143E23E0D88B}"/>
                </a:ext>
              </a:extLst>
            </p:cNvPr>
            <p:cNvSpPr/>
            <p:nvPr/>
          </p:nvSpPr>
          <p:spPr>
            <a:xfrm>
              <a:off x="6315041" y="50246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29F40DE-AD3F-46AC-B6DC-E1C2141BF057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6ED1706-4153-4DFB-AC60-7A4D1ABA26B8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51A872A-AE72-436D-A08B-604816840F01}"/>
                </a:ext>
              </a:extLst>
            </p:cNvPr>
            <p:cNvSpPr/>
            <p:nvPr/>
          </p:nvSpPr>
          <p:spPr>
            <a:xfrm>
              <a:off x="6593680" y="373381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8B48EE2-2FDD-44CD-BE56-F294A6D0890D}"/>
                </a:ext>
              </a:extLst>
            </p:cNvPr>
            <p:cNvSpPr/>
            <p:nvPr/>
          </p:nvSpPr>
          <p:spPr>
            <a:xfrm>
              <a:off x="6787688" y="342192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36682DD-DE65-4FE8-9FB2-EAAFD2770538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1D75FC8-946F-4D73-B9CA-7EE948989308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F188EEF-E211-40C4-BBFA-A38EC7B3854D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D8E0F38-72D6-4C92-9A18-04527CE44DBB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FC4250D-29EC-4E3A-884C-1BA94B7F5CCA}"/>
                </a:ext>
              </a:extLst>
            </p:cNvPr>
            <p:cNvSpPr/>
            <p:nvPr/>
          </p:nvSpPr>
          <p:spPr>
            <a:xfrm>
              <a:off x="6818933" y="297935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BC6150-E5A2-47B5-8BDC-F2D62DB7C79B}"/>
                </a:ext>
              </a:extLst>
            </p:cNvPr>
            <p:cNvSpPr/>
            <p:nvPr/>
          </p:nvSpPr>
          <p:spPr>
            <a:xfrm>
              <a:off x="6352511" y="42474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3B2119E-021B-47A6-9D13-6BE852F20D8A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F6EE6CD-F83C-43A5-9B30-DC8F4145AB3D}"/>
                </a:ext>
              </a:extLst>
            </p:cNvPr>
            <p:cNvSpPr/>
            <p:nvPr/>
          </p:nvSpPr>
          <p:spPr>
            <a:xfrm>
              <a:off x="6496049" y="39624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520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t sitting on a rock in the snow&#10;&#10;Description automatically generated with low confidence">
            <a:extLst>
              <a:ext uri="{FF2B5EF4-FFF2-40B4-BE49-F238E27FC236}">
                <a16:creationId xmlns:a16="http://schemas.microsoft.com/office/drawing/2014/main" id="{01764772-D13A-4C61-BE79-A95983FE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"/>
            <a:ext cx="12192000" cy="5559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Please accept this majestic photo of my friend’s cat Simba for sticking with me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 picture containing outdoor, snow, mammal, bear&#10;&#10;Description automatically generated">
            <a:extLst>
              <a:ext uri="{FF2B5EF4-FFF2-40B4-BE49-F238E27FC236}">
                <a16:creationId xmlns:a16="http://schemas.microsoft.com/office/drawing/2014/main" id="{4834ADB8-81B6-4D5D-89CC-C760F3A2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24"/>
            <a:ext cx="1219200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6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of what we’ve been doing so far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862601"/>
            <a:ext cx="110949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Motivation: </a:t>
            </a:r>
            <a:r>
              <a:rPr lang="en-US" sz="2000" dirty="0">
                <a:latin typeface="Avenir Next LT Pro" panose="020B0504020202020204" pitchFamily="34" charset="0"/>
              </a:rPr>
              <a:t>We wanted to find a classifier that maximizes the margin between classes.</a:t>
            </a:r>
          </a:p>
          <a:p>
            <a:pPr marL="0" lvl="2"/>
            <a:endParaRPr lang="en-US" sz="20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Derivation: </a:t>
            </a:r>
            <a:r>
              <a:rPr lang="en-US" sz="2000" dirty="0">
                <a:latin typeface="Avenir Next LT Pro" panose="020B0504020202020204" pitchFamily="34" charset="0"/>
              </a:rPr>
              <a:t>We derived the following constrained optimization problem that does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/>
              <p:nvPr/>
            </p:nvSpPr>
            <p:spPr>
              <a:xfrm>
                <a:off x="2672554" y="4239618"/>
                <a:ext cx="9013923" cy="967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596C5-DBE3-4FAC-A958-4625F0AA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54" y="4239618"/>
                <a:ext cx="9013923" cy="96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8A6F2-D416-4E12-AB25-C91BFFE1A25D}"/>
                  </a:ext>
                </a:extLst>
              </p:cNvPr>
              <p:cNvSpPr txBox="1"/>
              <p:nvPr/>
            </p:nvSpPr>
            <p:spPr>
              <a:xfrm>
                <a:off x="591568" y="5578636"/>
                <a:ext cx="112885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Which is also a Quadratic Programming problem (in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’s this time rather than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w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) and is totally solvable to global optimality….. </a:t>
                </a:r>
                <a:r>
                  <a:rPr lang="en-US" sz="2000" b="1" dirty="0">
                    <a:latin typeface="Avenir Next LT Pro" panose="020B0504020202020204" pitchFamily="34" charset="0"/>
                  </a:rPr>
                  <a:t>…. so why did I do this to us all?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78A6F2-D416-4E12-AB25-C91BFFE1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8" y="5578636"/>
                <a:ext cx="11288574" cy="707886"/>
              </a:xfrm>
              <a:prstGeom prst="rect">
                <a:avLst/>
              </a:prstGeom>
              <a:blipFill>
                <a:blip r:embed="rId3"/>
                <a:stretch>
                  <a:fillRect l="-540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FC99E88-F174-4599-BB8E-37C6599FA103}"/>
              </a:ext>
            </a:extLst>
          </p:cNvPr>
          <p:cNvSpPr txBox="1"/>
          <p:nvPr/>
        </p:nvSpPr>
        <p:spPr>
          <a:xfrm>
            <a:off x="591571" y="2162227"/>
            <a:ext cx="2075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Hard-Margin SVM Primal: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5BDAF3-53BC-4C60-886F-6D60AC6CE76D}"/>
                  </a:ext>
                </a:extLst>
              </p:cNvPr>
              <p:cNvSpPr txBox="1"/>
              <p:nvPr/>
            </p:nvSpPr>
            <p:spPr>
              <a:xfrm>
                <a:off x="2672554" y="2177455"/>
                <a:ext cx="6753402" cy="67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≥1  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5BDAF3-53BC-4C60-886F-6D60AC6CE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54" y="2177455"/>
                <a:ext cx="6753402" cy="677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C8C2547-CF38-4EEE-ABBF-558181224C4E}"/>
              </a:ext>
            </a:extLst>
          </p:cNvPr>
          <p:cNvSpPr txBox="1"/>
          <p:nvPr/>
        </p:nvSpPr>
        <p:spPr>
          <a:xfrm>
            <a:off x="591569" y="4369397"/>
            <a:ext cx="20754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solidFill>
                  <a:srgbClr val="D73F09"/>
                </a:solidFill>
                <a:latin typeface="Avenir Next LT Pro" panose="020B0504020202020204" pitchFamily="34" charset="0"/>
              </a:rPr>
              <a:t>Hard-Margin SVM Dual: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F8ECC-E20A-41B5-9941-CFBE3EBA789F}"/>
              </a:ext>
            </a:extLst>
          </p:cNvPr>
          <p:cNvSpPr txBox="1"/>
          <p:nvPr/>
        </p:nvSpPr>
        <p:spPr>
          <a:xfrm>
            <a:off x="591568" y="3262997"/>
            <a:ext cx="11288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We said that is a Quadratic Programming problem and totally solvable. Then I ran us through a lot of math to arrive at the dual formalization below which </a:t>
            </a:r>
            <a:r>
              <a:rPr lang="en-US" sz="2000" u="sng" dirty="0">
                <a:latin typeface="Avenir Next LT Pro" panose="020B0504020202020204" pitchFamily="34" charset="0"/>
              </a:rPr>
              <a:t>solves the same problem</a:t>
            </a:r>
            <a:r>
              <a:rPr lang="en-US" sz="2000" dirty="0">
                <a:latin typeface="Avenir Next LT Pro" panose="020B0504020202020204" pitchFamily="34" charset="0"/>
              </a:rPr>
              <a:t> (KKT’s hold).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08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11" grpId="0"/>
      <p:bldP spid="12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have we done all this?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14EF6-BA43-4724-880B-32822662F2FB}"/>
              </a:ext>
            </a:extLst>
          </p:cNvPr>
          <p:cNvSpPr txBox="1"/>
          <p:nvPr/>
        </p:nvSpPr>
        <p:spPr>
          <a:xfrm>
            <a:off x="591570" y="2624726"/>
            <a:ext cx="110949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4000" dirty="0">
                <a:latin typeface="Avenir Next LT Pro" panose="020B0504020202020204" pitchFamily="34" charset="0"/>
              </a:rPr>
              <a:t>Hard math builds character.</a:t>
            </a:r>
          </a:p>
        </p:txBody>
      </p:sp>
      <p:pic>
        <p:nvPicPr>
          <p:cNvPr id="13" name="Picture 6" descr="Mr. Blob fish Happy&quot; Greeting Card by Mannyfog | Redbubble">
            <a:extLst>
              <a:ext uri="{FF2B5EF4-FFF2-40B4-BE49-F238E27FC236}">
                <a16:creationId xmlns:a16="http://schemas.microsoft.com/office/drawing/2014/main" id="{23E55F6D-2417-4B26-B160-A9F9AF766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5" b="21621"/>
          <a:stretch/>
        </p:blipFill>
        <p:spPr bwMode="auto">
          <a:xfrm>
            <a:off x="9332146" y="2191466"/>
            <a:ext cx="2041982" cy="15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833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5DD4-1408-467F-933E-01E92215656D}"/>
              </a:ext>
            </a:extLst>
          </p:cNvPr>
          <p:cNvSpPr txBox="1"/>
          <p:nvPr/>
        </p:nvSpPr>
        <p:spPr>
          <a:xfrm>
            <a:off x="591568" y="817747"/>
            <a:ext cx="108574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0"/>
              </a:rPr>
              <a:t>Real Reason: </a:t>
            </a:r>
            <a:r>
              <a:rPr lang="en-US" sz="2000" dirty="0">
                <a:latin typeface="Avenir Next LT Pro" panose="020B0504020202020204" pitchFamily="34" charset="0"/>
              </a:rPr>
              <a:t>We can examine this dual formalization to observe some very, very interesting things that are not at all apparent in the primal formalization!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/>
              <p:nvPr/>
            </p:nvSpPr>
            <p:spPr>
              <a:xfrm>
                <a:off x="591570" y="1975584"/>
                <a:ext cx="1109490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Observation 1: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For optimal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 found by maximizing the dual problem, the optimal weight vector turns out to be a weighted sum of input vectors times their labels: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0" y="1975584"/>
                <a:ext cx="11094907" cy="707886"/>
              </a:xfrm>
              <a:prstGeom prst="rect">
                <a:avLst/>
              </a:prstGeom>
              <a:blipFill>
                <a:blip r:embed="rId2"/>
                <a:stretch>
                  <a:fillRect l="-549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/>
              <p:nvPr/>
            </p:nvSpPr>
            <p:spPr>
              <a:xfrm>
                <a:off x="3070225" y="3073973"/>
                <a:ext cx="614045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25" y="3073973"/>
                <a:ext cx="6140450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D159A-1A08-4E8F-9E86-CB603CC7C6EB}"/>
                  </a:ext>
                </a:extLst>
              </p:cNvPr>
              <p:cNvSpPr txBox="1"/>
              <p:nvPr/>
            </p:nvSpPr>
            <p:spPr>
              <a:xfrm>
                <a:off x="3025775" y="4635295"/>
                <a:ext cx="614045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D159A-1A08-4E8F-9E86-CB603CC7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75" y="4635295"/>
                <a:ext cx="614045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25ADA-24A9-4331-8B59-FBCBD7A4570B}"/>
              </a:ext>
            </a:extLst>
          </p:cNvPr>
          <p:cNvSpPr txBox="1"/>
          <p:nvPr/>
        </p:nvSpPr>
        <p:spPr>
          <a:xfrm>
            <a:off x="591568" y="4745637"/>
            <a:ext cx="260590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Arises from KKT conditions, next slide.</a:t>
            </a: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3EE137F-CD1B-48B1-A4E6-1FD2B11C2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3070225" y="4779253"/>
            <a:ext cx="731520" cy="7315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97D3D7-F426-4B58-91EF-24EEDC538EE2}"/>
              </a:ext>
            </a:extLst>
          </p:cNvPr>
          <p:cNvSpPr txBox="1"/>
          <p:nvPr/>
        </p:nvSpPr>
        <p:spPr>
          <a:xfrm>
            <a:off x="1306287" y="3113930"/>
            <a:ext cx="294865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We found this back when we took derivatives.</a:t>
            </a:r>
          </a:p>
        </p:txBody>
      </p:sp>
      <p:pic>
        <p:nvPicPr>
          <p:cNvPr id="18" name="Graphic 17" descr="Arrow: Counter-clockwise curve with solid fill">
            <a:extLst>
              <a:ext uri="{FF2B5EF4-FFF2-40B4-BE49-F238E27FC236}">
                <a16:creationId xmlns:a16="http://schemas.microsoft.com/office/drawing/2014/main" id="{AEC48410-25EB-4860-9871-632A6ED85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4127694" y="314754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/>
              <p:nvPr/>
            </p:nvSpPr>
            <p:spPr>
              <a:xfrm>
                <a:off x="591570" y="898120"/>
                <a:ext cx="110949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Observation 2: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Only certain training examples influence the result. Many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’s are zero.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0" y="898120"/>
                <a:ext cx="11094907" cy="400110"/>
              </a:xfrm>
              <a:prstGeom prst="rect">
                <a:avLst/>
              </a:prstGeom>
              <a:blipFill>
                <a:blip r:embed="rId2"/>
                <a:stretch>
                  <a:fillRect l="-549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/>
              <p:nvPr/>
            </p:nvSpPr>
            <p:spPr>
              <a:xfrm>
                <a:off x="1605318" y="2426302"/>
                <a:ext cx="26774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318" y="2426302"/>
                <a:ext cx="2677432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01CCD98-8743-4640-AA47-4860F42C7D80}"/>
              </a:ext>
            </a:extLst>
          </p:cNvPr>
          <p:cNvSpPr txBox="1"/>
          <p:nvPr/>
        </p:nvSpPr>
        <p:spPr>
          <a:xfrm>
            <a:off x="591570" y="1517375"/>
            <a:ext cx="11094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At optimality, the KKT conditions require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1C6D3A-B184-4C7E-B4ED-2D0BC6F5B1D3}"/>
                  </a:ext>
                </a:extLst>
              </p:cNvPr>
              <p:cNvSpPr txBox="1"/>
              <p:nvPr/>
            </p:nvSpPr>
            <p:spPr>
              <a:xfrm>
                <a:off x="1763938" y="3267383"/>
                <a:ext cx="4490682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≥1,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1C6D3A-B184-4C7E-B4ED-2D0BC6F5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38" y="3267383"/>
                <a:ext cx="4490682" cy="526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2D8DC-ECEC-4956-BD5A-2A34A6D8A5A2}"/>
                  </a:ext>
                </a:extLst>
              </p:cNvPr>
              <p:cNvSpPr txBox="1"/>
              <p:nvPr/>
            </p:nvSpPr>
            <p:spPr>
              <a:xfrm>
                <a:off x="1894566" y="4413577"/>
                <a:ext cx="5308666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2D8DC-ECEC-4956-BD5A-2A34A6D8A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566" y="4413577"/>
                <a:ext cx="5308666" cy="526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BF92375-A481-488E-810D-A88F9BD70B13}"/>
              </a:ext>
            </a:extLst>
          </p:cNvPr>
          <p:cNvSpPr txBox="1"/>
          <p:nvPr/>
        </p:nvSpPr>
        <p:spPr>
          <a:xfrm>
            <a:off x="8030028" y="2444423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Satisfies dual constraints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C587E-AE6E-43AB-874D-C7954B0E856A}"/>
              </a:ext>
            </a:extLst>
          </p:cNvPr>
          <p:cNvSpPr txBox="1"/>
          <p:nvPr/>
        </p:nvSpPr>
        <p:spPr>
          <a:xfrm>
            <a:off x="8030027" y="3328055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Satisfies primal constraints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AACE2-A072-4AA7-B7D1-291C8FC1FA78}"/>
              </a:ext>
            </a:extLst>
          </p:cNvPr>
          <p:cNvSpPr txBox="1"/>
          <p:nvPr/>
        </p:nvSpPr>
        <p:spPr>
          <a:xfrm>
            <a:off x="8030027" y="4523446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Complementary slackness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53B8686-397D-4D3D-901A-94C5A909130A}"/>
              </a:ext>
            </a:extLst>
          </p:cNvPr>
          <p:cNvSpPr/>
          <p:nvPr/>
        </p:nvSpPr>
        <p:spPr>
          <a:xfrm>
            <a:off x="1288077" y="4566363"/>
            <a:ext cx="634481" cy="314276"/>
          </a:xfrm>
          <a:prstGeom prst="rightArrow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0EC282-1D83-4B16-AD7B-E75C987754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3200" dirty="0">
                  <a:latin typeface="Avenir Next LT Pro" panose="020B05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3200" b="0" dirty="0">
                    <a:latin typeface="Avenir Next LT Pro" panose="020B0504020202020204" pitchFamily="34" charset="0"/>
                  </a:rPr>
                  <a:t>What does the complementary slackness condition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=0,  ∀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>
                    <a:latin typeface="Avenir Next LT Pro" panose="020B0504020202020204" pitchFamily="34" charset="0"/>
                  </a:rPr>
                  <a:t> imply about the values of the alpha variables?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3200" dirty="0">
                  <a:latin typeface="Avenir Next LT Pro" panose="020B05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Avenir Next LT Pro" panose="020B0504020202020204" pitchFamily="34" charset="0"/>
                  </a:rPr>
                  <a:t>(Think about when this equation is true for a single training point i)</a:t>
                </a:r>
                <a:endParaRPr lang="en-US" sz="32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9CEAF-A033-4F04-984D-503D23CBE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13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/>
              <p:nvPr/>
            </p:nvSpPr>
            <p:spPr>
              <a:xfrm>
                <a:off x="591570" y="898120"/>
                <a:ext cx="110949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Observation 2: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Only certain training examples influence the result. Many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venir Next LT Pro" panose="020B0504020202020204" pitchFamily="34" charset="0"/>
                  </a:rPr>
                  <a:t>’s are zero.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349DC8-2C92-4185-9A6D-0B80C34E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0" y="898120"/>
                <a:ext cx="11094907" cy="400110"/>
              </a:xfrm>
              <a:prstGeom prst="rect">
                <a:avLst/>
              </a:prstGeom>
              <a:blipFill>
                <a:blip r:embed="rId2"/>
                <a:stretch>
                  <a:fillRect l="-549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/>
              <p:nvPr/>
            </p:nvSpPr>
            <p:spPr>
              <a:xfrm>
                <a:off x="1605318" y="2426302"/>
                <a:ext cx="26774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F4D23C-449B-41CB-9A2E-8C534DBF1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318" y="2426302"/>
                <a:ext cx="2677432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01CCD98-8743-4640-AA47-4860F42C7D80}"/>
              </a:ext>
            </a:extLst>
          </p:cNvPr>
          <p:cNvSpPr txBox="1"/>
          <p:nvPr/>
        </p:nvSpPr>
        <p:spPr>
          <a:xfrm>
            <a:off x="591570" y="1517375"/>
            <a:ext cx="11094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At optimality, the KKT conditions require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1C6D3A-B184-4C7E-B4ED-2D0BC6F5B1D3}"/>
                  </a:ext>
                </a:extLst>
              </p:cNvPr>
              <p:cNvSpPr txBox="1"/>
              <p:nvPr/>
            </p:nvSpPr>
            <p:spPr>
              <a:xfrm>
                <a:off x="1763938" y="3267383"/>
                <a:ext cx="4490682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≥1,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1C6D3A-B184-4C7E-B4ED-2D0BC6F5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38" y="3267383"/>
                <a:ext cx="4490682" cy="526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2D8DC-ECEC-4956-BD5A-2A34A6D8A5A2}"/>
                  </a:ext>
                </a:extLst>
              </p:cNvPr>
              <p:cNvSpPr txBox="1"/>
              <p:nvPr/>
            </p:nvSpPr>
            <p:spPr>
              <a:xfrm>
                <a:off x="1894566" y="4413577"/>
                <a:ext cx="5308666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C2D8DC-ECEC-4956-BD5A-2A34A6D8A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566" y="4413577"/>
                <a:ext cx="5308666" cy="526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BF92375-A481-488E-810D-A88F9BD70B13}"/>
              </a:ext>
            </a:extLst>
          </p:cNvPr>
          <p:cNvSpPr txBox="1"/>
          <p:nvPr/>
        </p:nvSpPr>
        <p:spPr>
          <a:xfrm>
            <a:off x="8030028" y="2444423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Satisfies dual constraints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C587E-AE6E-43AB-874D-C7954B0E856A}"/>
              </a:ext>
            </a:extLst>
          </p:cNvPr>
          <p:cNvSpPr txBox="1"/>
          <p:nvPr/>
        </p:nvSpPr>
        <p:spPr>
          <a:xfrm>
            <a:off x="8030027" y="3328055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Satisfies primal constraints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AACE2-A072-4AA7-B7D1-291C8FC1FA78}"/>
              </a:ext>
            </a:extLst>
          </p:cNvPr>
          <p:cNvSpPr txBox="1"/>
          <p:nvPr/>
        </p:nvSpPr>
        <p:spPr>
          <a:xfrm>
            <a:off x="8030027" y="4523446"/>
            <a:ext cx="49347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  <a:sym typeface="Wingdings" panose="05000000000000000000" pitchFamily="2" charset="2"/>
              </a:rPr>
              <a:t> Complementary slackness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53B8686-397D-4D3D-901A-94C5A909130A}"/>
              </a:ext>
            </a:extLst>
          </p:cNvPr>
          <p:cNvSpPr/>
          <p:nvPr/>
        </p:nvSpPr>
        <p:spPr>
          <a:xfrm>
            <a:off x="1288077" y="4566363"/>
            <a:ext cx="634481" cy="314276"/>
          </a:xfrm>
          <a:prstGeom prst="rightArrow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34C26-F199-4358-860C-84978531F3BF}"/>
                  </a:ext>
                </a:extLst>
              </p:cNvPr>
              <p:cNvSpPr txBox="1"/>
              <p:nvPr/>
            </p:nvSpPr>
            <p:spPr>
              <a:xfrm>
                <a:off x="591570" y="5603497"/>
                <a:ext cx="11094907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 is only non-zero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D73F09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rgbClr val="D73F09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D73F09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rgbClr val="D73F09"/>
                    </a:solidFill>
                    <a:latin typeface="Avenir Next LT Pro" panose="020B0504020202020204" pitchFamily="34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34C26-F199-4358-860C-84978531F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0" y="5603497"/>
                <a:ext cx="11094907" cy="648191"/>
              </a:xfrm>
              <a:prstGeom prst="rect">
                <a:avLst/>
              </a:prstGeom>
              <a:blipFill>
                <a:blip r:embed="rId6"/>
                <a:stretch>
                  <a:fillRect t="-6542" b="-25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4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2B99-E8F6-4C74-955A-3FF40705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6201A-2D28-4B32-A59C-1EEF3AB59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C43423-74F7-47C9-8D30-CC2CDEE68207}"/>
              </a:ext>
            </a:extLst>
          </p:cNvPr>
          <p:cNvGrpSpPr/>
          <p:nvPr/>
        </p:nvGrpSpPr>
        <p:grpSpPr>
          <a:xfrm>
            <a:off x="975298" y="1222222"/>
            <a:ext cx="1881420" cy="4783904"/>
            <a:chOff x="4674605" y="715454"/>
            <a:chExt cx="2930203" cy="47839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976D9E-06B3-4B62-9F1B-D4B4D5981610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20C159-4E99-4253-A99E-B743F0BB3D39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A7B232E-CF8C-4BF3-B4D6-04AB629A648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A7B232E-CF8C-4BF3-B4D6-04AB629A6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368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C4B9169-3145-4C60-91DB-8A11E451FAAE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B7E2E0A-5B4A-4FE2-BEF0-86B522FD3F73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4EB6C81-A981-4085-8BF2-7503363BBD0C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5EA2AF-637F-41BA-8F71-1A9228F6FDAD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5EA2AF-637F-41BA-8F71-1A9228F6F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02F303-5D5F-4224-AC5F-4691B84559E0}"/>
              </a:ext>
            </a:extLst>
          </p:cNvPr>
          <p:cNvGrpSpPr/>
          <p:nvPr/>
        </p:nvGrpSpPr>
        <p:grpSpPr>
          <a:xfrm rot="20700000">
            <a:off x="2428934" y="2450720"/>
            <a:ext cx="1456483" cy="2754078"/>
            <a:chOff x="6545276" y="3155685"/>
            <a:chExt cx="875276" cy="1655068"/>
          </a:xfrm>
          <a:solidFill>
            <a:srgbClr val="FF0000">
              <a:alpha val="25098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A585D4-FBB9-48DC-99B4-635DD6BAE510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559D7-7691-4004-809D-B295A0E969E6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28AC7F1-BA15-4246-9A51-CE86E6CBE21A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3E3A9B-2466-491B-BB93-6F088D0C8F76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A269DF-4397-4133-B1AC-591D65EE6003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1923BE-FC49-47E3-B07B-76C0878B7539}"/>
              </a:ext>
            </a:extLst>
          </p:cNvPr>
          <p:cNvGrpSpPr/>
          <p:nvPr/>
        </p:nvGrpSpPr>
        <p:grpSpPr>
          <a:xfrm rot="20700000">
            <a:off x="324435" y="1883815"/>
            <a:ext cx="1094677" cy="4049636"/>
            <a:chOff x="7108668" y="3214067"/>
            <a:chExt cx="657847" cy="2433635"/>
          </a:xfrm>
          <a:solidFill>
            <a:srgbClr val="92D050">
              <a:alpha val="25098"/>
            </a:srgb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81FE2EE-6976-40C4-B3CA-ED3905B60C78}"/>
                </a:ext>
              </a:extLst>
            </p:cNvPr>
            <p:cNvSpPr/>
            <p:nvPr/>
          </p:nvSpPr>
          <p:spPr>
            <a:xfrm>
              <a:off x="7306417" y="37510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13AA21-76DB-472A-8EBD-2DCBA26F8C7A}"/>
                </a:ext>
              </a:extLst>
            </p:cNvPr>
            <p:cNvSpPr/>
            <p:nvPr/>
          </p:nvSpPr>
          <p:spPr>
            <a:xfrm>
              <a:off x="7194908" y="424373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8A886F-F523-4FCB-919A-8E95B37CE1C3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E8B00A-CA5E-43A4-B042-F95313C85701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2A3857-53B0-4B35-93BD-039CE1769995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DE799C-08B7-4C7C-A7B0-37720A1DC37D}"/>
                  </a:ext>
                </a:extLst>
              </p:cNvPr>
              <p:cNvSpPr txBox="1"/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DE799C-08B7-4C7C-A7B0-37720A1DC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blipFill>
                <a:blip r:embed="rId4"/>
                <a:stretch>
                  <a:fillRect l="-4444" t="-4167" r="-8889"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9B47EA-1843-4498-9325-ACB4A225A615}"/>
                  </a:ext>
                </a:extLst>
              </p:cNvPr>
              <p:cNvSpPr txBox="1"/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9B47EA-1843-4498-9325-ACB4A225A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blipFill>
                <a:blip r:embed="rId5"/>
                <a:stretch>
                  <a:fillRect l="-4444" t="-3673" r="-888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9ACAF3-E25E-4727-8DCF-28C33C10A4E1}"/>
                  </a:ext>
                </a:extLst>
              </p:cNvPr>
              <p:cNvSpPr txBox="1"/>
              <p:nvPr/>
            </p:nvSpPr>
            <p:spPr>
              <a:xfrm>
                <a:off x="3890857" y="925622"/>
                <a:ext cx="8080163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is only non-zero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9ACAF3-E25E-4727-8DCF-28C33C10A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57" y="925622"/>
                <a:ext cx="8080163" cy="648191"/>
              </a:xfrm>
              <a:prstGeom prst="rect">
                <a:avLst/>
              </a:prstGeom>
              <a:blipFill>
                <a:blip r:embed="rId6"/>
                <a:stretch>
                  <a:fillRect t="-6604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A98D3755-2E13-4350-AB28-1309E79ABE62}"/>
              </a:ext>
            </a:extLst>
          </p:cNvPr>
          <p:cNvSpPr/>
          <p:nvPr/>
        </p:nvSpPr>
        <p:spPr>
          <a:xfrm rot="5400000">
            <a:off x="7789701" y="1680521"/>
            <a:ext cx="282474" cy="543727"/>
          </a:xfrm>
          <a:prstGeom prst="rightArrow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AD32E5-4AC5-4082-82A9-4D996B9F19B0}"/>
                  </a:ext>
                </a:extLst>
              </p:cNvPr>
              <p:cNvSpPr txBox="1"/>
              <p:nvPr/>
            </p:nvSpPr>
            <p:spPr>
              <a:xfrm>
                <a:off x="4195749" y="2375337"/>
                <a:ext cx="747037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is only non-zero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 is on the margin edges (green or red line)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AD32E5-4AC5-4082-82A9-4D996B9F1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749" y="2375337"/>
                <a:ext cx="7470378" cy="1077218"/>
              </a:xfrm>
              <a:prstGeom prst="rect">
                <a:avLst/>
              </a:prstGeom>
              <a:blipFill>
                <a:blip r:embed="rId7"/>
                <a:stretch>
                  <a:fillRect t="-681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E38B4BA4-2CC7-432F-9AD9-145277B12AF1}"/>
              </a:ext>
            </a:extLst>
          </p:cNvPr>
          <p:cNvSpPr/>
          <p:nvPr/>
        </p:nvSpPr>
        <p:spPr>
          <a:xfrm rot="5400000">
            <a:off x="7789701" y="3763902"/>
            <a:ext cx="282474" cy="543727"/>
          </a:xfrm>
          <a:prstGeom prst="rightArrow">
            <a:avLst/>
          </a:prstGeom>
          <a:solidFill>
            <a:srgbClr val="D73F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ECC2B-A3A5-4B71-BF92-808D6C650EF3}"/>
              </a:ext>
            </a:extLst>
          </p:cNvPr>
          <p:cNvSpPr txBox="1"/>
          <p:nvPr/>
        </p:nvSpPr>
        <p:spPr>
          <a:xfrm>
            <a:off x="4195749" y="4458718"/>
            <a:ext cx="74703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3200" b="1" dirty="0">
                <a:latin typeface="Avenir Next LT Pro" panose="020B0504020202020204" pitchFamily="34" charset="0"/>
              </a:rPr>
              <a:t>Only the points on the margin matter to the classifier weights.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CB2904-DECD-4F8A-BF52-F9FF41A19256}"/>
                  </a:ext>
                </a:extLst>
              </p:cNvPr>
              <p:cNvSpPr txBox="1"/>
              <p:nvPr/>
            </p:nvSpPr>
            <p:spPr>
              <a:xfrm>
                <a:off x="8202802" y="3611319"/>
                <a:ext cx="2556228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CB2904-DECD-4F8A-BF52-F9FF41A1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02" y="3611319"/>
                <a:ext cx="2556228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4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2B99-E8F6-4C74-955A-3FF40705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6201A-2D28-4B32-A59C-1EEF3AB59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58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B6E043-C9A8-4960-9B7C-6663BC70EFA3}"/>
              </a:ext>
            </a:extLst>
          </p:cNvPr>
          <p:cNvSpPr txBox="1"/>
          <p:nvPr/>
        </p:nvSpPr>
        <p:spPr>
          <a:xfrm>
            <a:off x="5102786" y="733929"/>
            <a:ext cx="59525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3200" dirty="0">
                <a:latin typeface="Avenir Next LT Pro" panose="020B0504020202020204" pitchFamily="34" charset="0"/>
              </a:rPr>
              <a:t>Call these points with non-zero alpha </a:t>
            </a:r>
            <a:r>
              <a:rPr lang="en-US" sz="3200" b="1" dirty="0">
                <a:latin typeface="Avenir Next LT Pro" panose="020B0504020202020204" pitchFamily="34" charset="0"/>
              </a:rPr>
              <a:t>support vectors.</a:t>
            </a:r>
            <a:endParaRPr lang="en-US" sz="32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2530" name="Picture 2" descr="Support Vector Machines (SVMs)">
            <a:extLst>
              <a:ext uri="{FF2B5EF4-FFF2-40B4-BE49-F238E27FC236}">
                <a16:creationId xmlns:a16="http://schemas.microsoft.com/office/drawing/2014/main" id="{39A3B6F0-53EF-4C17-9AC4-AAD6EE57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22" y="2088940"/>
            <a:ext cx="3880071" cy="3828566"/>
          </a:xfrm>
          <a:prstGeom prst="roundRect">
            <a:avLst>
              <a:gd name="adj" fmla="val 39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4A05F3F-4184-40FF-8711-860CCBA812D4}"/>
              </a:ext>
            </a:extLst>
          </p:cNvPr>
          <p:cNvGrpSpPr/>
          <p:nvPr/>
        </p:nvGrpSpPr>
        <p:grpSpPr>
          <a:xfrm>
            <a:off x="975298" y="1222222"/>
            <a:ext cx="1881420" cy="4783904"/>
            <a:chOff x="4674605" y="715454"/>
            <a:chExt cx="2930203" cy="47839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C765D8C-EF52-4401-9993-65804431C993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1B0462B-1667-48FC-BCDE-B7695F9B4E38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9402516-2706-474E-A39F-4CCB89AA960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A7B232E-CF8C-4BF3-B4D6-04AB629A6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897" t="-368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B6B3456-B603-4ABC-996E-EC5A570092A9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B5D120-8281-45D7-91D9-1759DD07FBE6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63EA99-DEAB-49AC-8E4C-B10AA4C24D5B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22C9A5-F005-40AC-8D89-7F7363A99DBA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5EA2AF-637F-41BA-8F71-1A9228F6F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80C9B8-01D4-4380-9E0C-84A81AE7EE82}"/>
              </a:ext>
            </a:extLst>
          </p:cNvPr>
          <p:cNvGrpSpPr/>
          <p:nvPr/>
        </p:nvGrpSpPr>
        <p:grpSpPr>
          <a:xfrm rot="20700000">
            <a:off x="2428934" y="2450720"/>
            <a:ext cx="1456483" cy="2754078"/>
            <a:chOff x="6545276" y="3155685"/>
            <a:chExt cx="875276" cy="1655068"/>
          </a:xfrm>
          <a:solidFill>
            <a:srgbClr val="FF0000">
              <a:alpha val="25098"/>
            </a:srgb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97F23A-FD2C-4C8A-8762-C51AB4A20A3F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995D8EC-FCF5-4433-BBA1-F0CCFCEA73A5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0952E2-3721-4EE3-8CFE-283EF4471CB6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878B19-B8F8-41BE-8A27-525DA4D1DB6C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BA9B27-E6AA-4CEA-980C-9DFEE615ED25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D66A40-DB6E-44EA-A8A5-FF45C76397FD}"/>
              </a:ext>
            </a:extLst>
          </p:cNvPr>
          <p:cNvGrpSpPr/>
          <p:nvPr/>
        </p:nvGrpSpPr>
        <p:grpSpPr>
          <a:xfrm rot="20700000">
            <a:off x="324435" y="1883815"/>
            <a:ext cx="1094677" cy="4049636"/>
            <a:chOff x="7108668" y="3214067"/>
            <a:chExt cx="657847" cy="2433635"/>
          </a:xfrm>
          <a:solidFill>
            <a:srgbClr val="92D050">
              <a:alpha val="25098"/>
            </a:srgb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9C01E14-F0BF-4258-BC6A-5DFF57975CBD}"/>
                </a:ext>
              </a:extLst>
            </p:cNvPr>
            <p:cNvSpPr/>
            <p:nvPr/>
          </p:nvSpPr>
          <p:spPr>
            <a:xfrm>
              <a:off x="7306417" y="37510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94F77C8-F51E-4718-9A4E-5B0A702B0221}"/>
                </a:ext>
              </a:extLst>
            </p:cNvPr>
            <p:cNvSpPr/>
            <p:nvPr/>
          </p:nvSpPr>
          <p:spPr>
            <a:xfrm>
              <a:off x="7194908" y="424373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3BA4F8-2029-498C-8E41-12ABA2263BB0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277EB4-CECB-4950-BDA7-38FA2BEA2312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8BA936-1431-4BBA-B38B-8D4150ECCB9D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7A084-6408-40DE-B1BD-99F8929B9FDB}"/>
                  </a:ext>
                </a:extLst>
              </p:cNvPr>
              <p:cNvSpPr txBox="1"/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7A084-6408-40DE-B1BD-99F8929B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blipFill>
                <a:blip r:embed="rId5"/>
                <a:stretch>
                  <a:fillRect l="-4444" t="-4167" r="-8889"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4BE3B8-251F-4672-95A9-C7596C27D349}"/>
                  </a:ext>
                </a:extLst>
              </p:cNvPr>
              <p:cNvSpPr txBox="1"/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4BE3B8-251F-4672-95A9-C7596C27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blipFill>
                <a:blip r:embed="rId6"/>
                <a:stretch>
                  <a:fillRect l="-4444" t="-3673" r="-888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869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2B99-E8F6-4C74-955A-3FF40705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Examining the Dual Solution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6201A-2D28-4B32-A59C-1EEF3AB59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59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B6E043-C9A8-4960-9B7C-6663BC70EFA3}"/>
              </a:ext>
            </a:extLst>
          </p:cNvPr>
          <p:cNvSpPr txBox="1"/>
          <p:nvPr/>
        </p:nvSpPr>
        <p:spPr>
          <a:xfrm>
            <a:off x="5102786" y="733929"/>
            <a:ext cx="5952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3200" dirty="0">
                <a:latin typeface="Avenir Next LT Pro" panose="020B0504020202020204" pitchFamily="34" charset="0"/>
              </a:rPr>
              <a:t>How is a new point classified?</a:t>
            </a:r>
            <a:endParaRPr lang="en-US" sz="32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A05F3F-4184-40FF-8711-860CCBA812D4}"/>
              </a:ext>
            </a:extLst>
          </p:cNvPr>
          <p:cNvGrpSpPr/>
          <p:nvPr/>
        </p:nvGrpSpPr>
        <p:grpSpPr>
          <a:xfrm>
            <a:off x="975298" y="1222222"/>
            <a:ext cx="1881420" cy="4783904"/>
            <a:chOff x="4674605" y="715454"/>
            <a:chExt cx="2930203" cy="47839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C765D8C-EF52-4401-9993-65804431C993}"/>
                </a:ext>
              </a:extLst>
            </p:cNvPr>
            <p:cNvGrpSpPr/>
            <p:nvPr/>
          </p:nvGrpSpPr>
          <p:grpSpPr>
            <a:xfrm>
              <a:off x="4674605" y="715454"/>
              <a:ext cx="2930203" cy="4783904"/>
              <a:chOff x="4674605" y="715454"/>
              <a:chExt cx="2930203" cy="478390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1B0462B-1667-48FC-BCDE-B7695F9B4E38}"/>
                  </a:ext>
                </a:extLst>
              </p:cNvPr>
              <p:cNvCxnSpPr/>
              <p:nvPr/>
            </p:nvCxnSpPr>
            <p:spPr>
              <a:xfrm>
                <a:off x="6257925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9402516-2706-474E-A39F-4CCB89AA960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A7B232E-CF8C-4BF3-B4D6-04AB629A64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00346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97" t="-3687" r="-68966" b="-23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B6B3456-B603-4ABC-996E-EC5A570092A9}"/>
                  </a:ext>
                </a:extLst>
              </p:cNvPr>
              <p:cNvCxnSpPr/>
              <p:nvPr/>
            </p:nvCxnSpPr>
            <p:spPr>
              <a:xfrm>
                <a:off x="7604808" y="742950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B5D120-8281-45D7-91D9-1759DD07FBE6}"/>
                  </a:ext>
                </a:extLst>
              </p:cNvPr>
              <p:cNvCxnSpPr/>
              <p:nvPr/>
            </p:nvCxnSpPr>
            <p:spPr>
              <a:xfrm>
                <a:off x="4674605" y="74295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63EA99-DEAB-49AC-8E4C-B10AA4C24D5B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22C9A5-F005-40AC-8D89-7F7363A99DBA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45EA2AF-637F-41BA-8F71-1A9228F6F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80C9B8-01D4-4380-9E0C-84A81AE7EE82}"/>
              </a:ext>
            </a:extLst>
          </p:cNvPr>
          <p:cNvGrpSpPr/>
          <p:nvPr/>
        </p:nvGrpSpPr>
        <p:grpSpPr>
          <a:xfrm rot="20700000">
            <a:off x="2428934" y="2450720"/>
            <a:ext cx="1456483" cy="2754078"/>
            <a:chOff x="6545276" y="3155685"/>
            <a:chExt cx="875276" cy="1655068"/>
          </a:xfrm>
          <a:solidFill>
            <a:srgbClr val="FF0000">
              <a:alpha val="25098"/>
            </a:srgb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97F23A-FD2C-4C8A-8762-C51AB4A20A3F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995D8EC-FCF5-4433-BBA1-F0CCFCEA73A5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0952E2-3721-4EE3-8CFE-283EF4471CB6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878B19-B8F8-41BE-8A27-525DA4D1DB6C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BA9B27-E6AA-4CEA-980C-9DFEE615ED25}"/>
                </a:ext>
              </a:extLst>
            </p:cNvPr>
            <p:cNvSpPr/>
            <p:nvPr/>
          </p:nvSpPr>
          <p:spPr>
            <a:xfrm>
              <a:off x="7239577" y="315568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D66A40-DB6E-44EA-A8A5-FF45C76397FD}"/>
              </a:ext>
            </a:extLst>
          </p:cNvPr>
          <p:cNvGrpSpPr/>
          <p:nvPr/>
        </p:nvGrpSpPr>
        <p:grpSpPr>
          <a:xfrm rot="20700000">
            <a:off x="324435" y="1883815"/>
            <a:ext cx="1094677" cy="4049636"/>
            <a:chOff x="7108668" y="3214067"/>
            <a:chExt cx="657847" cy="2433635"/>
          </a:xfrm>
          <a:solidFill>
            <a:srgbClr val="92D050">
              <a:alpha val="25098"/>
            </a:srgb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9C01E14-F0BF-4258-BC6A-5DFF57975CBD}"/>
                </a:ext>
              </a:extLst>
            </p:cNvPr>
            <p:cNvSpPr/>
            <p:nvPr/>
          </p:nvSpPr>
          <p:spPr>
            <a:xfrm>
              <a:off x="7306417" y="375100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94F77C8-F51E-4718-9A4E-5B0A702B0221}"/>
                </a:ext>
              </a:extLst>
            </p:cNvPr>
            <p:cNvSpPr/>
            <p:nvPr/>
          </p:nvSpPr>
          <p:spPr>
            <a:xfrm>
              <a:off x="7194908" y="424373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3BA4F8-2029-498C-8E41-12ABA2263BB0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277EB4-CECB-4950-BDA7-38FA2BEA2312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8BA936-1431-4BBA-B38B-8D4150ECCB9D}"/>
                </a:ext>
              </a:extLst>
            </p:cNvPr>
            <p:cNvSpPr/>
            <p:nvPr/>
          </p:nvSpPr>
          <p:spPr>
            <a:xfrm>
              <a:off x="7108668" y="5466727"/>
              <a:ext cx="180975" cy="18097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7A084-6408-40DE-B1BD-99F8929B9FDB}"/>
                  </a:ext>
                </a:extLst>
              </p:cNvPr>
              <p:cNvSpPr txBox="1"/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7A084-6408-40DE-B1BD-99F8929B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935" y="1744480"/>
                <a:ext cx="1321324" cy="276999"/>
              </a:xfrm>
              <a:prstGeom prst="rect">
                <a:avLst/>
              </a:prstGeom>
              <a:blipFill>
                <a:blip r:embed="rId4"/>
                <a:stretch>
                  <a:fillRect l="-4444" t="-4167" r="-8889"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4BE3B8-251F-4672-95A9-C7596C27D349}"/>
                  </a:ext>
                </a:extLst>
              </p:cNvPr>
              <p:cNvSpPr txBox="1"/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4BE3B8-251F-4672-95A9-C7596C27D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44509" y="1813709"/>
                <a:ext cx="1494448" cy="276999"/>
              </a:xfrm>
              <a:prstGeom prst="rect">
                <a:avLst/>
              </a:prstGeom>
              <a:blipFill>
                <a:blip r:embed="rId5"/>
                <a:stretch>
                  <a:fillRect l="-4444" t="-3673" r="-888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75EAF1-B462-4AEE-8AB0-83BF4FBEB965}"/>
                  </a:ext>
                </a:extLst>
              </p:cNvPr>
              <p:cNvSpPr txBox="1"/>
              <p:nvPr/>
            </p:nvSpPr>
            <p:spPr>
              <a:xfrm>
                <a:off x="5007245" y="1589791"/>
                <a:ext cx="614362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dirty="0">
                    <a:latin typeface="Avenir Next LT Pro" panose="020B0504020202020204" pitchFamily="34" charset="0"/>
                  </a:rPr>
                  <a:t>Our decision rule is:</a:t>
                </a:r>
              </a:p>
              <a:p>
                <a:pPr marL="0" lvl="2"/>
                <a:endParaRPr lang="en-US" sz="200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  ⇒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2400" b="0" dirty="0">
                  <a:latin typeface="Avenir Next LT Pro" panose="020B0504020202020204" pitchFamily="34" charset="0"/>
                </a:endParaRPr>
              </a:p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  ⇒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sz="24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75EAF1-B462-4AEE-8AB0-83BF4FBEB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45" y="1589791"/>
                <a:ext cx="6143624" cy="1446550"/>
              </a:xfrm>
              <a:prstGeom prst="rect">
                <a:avLst/>
              </a:prstGeom>
              <a:blipFill>
                <a:blip r:embed="rId6"/>
                <a:stretch>
                  <a:fillRect l="-992" t="-2110" b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B6FEEA-4505-445E-8932-5DE66638CFD5}"/>
                  </a:ext>
                </a:extLst>
              </p:cNvPr>
              <p:cNvSpPr txBox="1"/>
              <p:nvPr/>
            </p:nvSpPr>
            <p:spPr>
              <a:xfrm>
                <a:off x="4496685" y="4081659"/>
                <a:ext cx="7164717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    ⇒      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FB6FEEA-4505-445E-8932-5DE66638C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85" y="4081659"/>
                <a:ext cx="7164717" cy="932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5DDBCFAC-A79E-486D-A6C9-61937906EF5B}"/>
              </a:ext>
            </a:extLst>
          </p:cNvPr>
          <p:cNvSpPr txBox="1"/>
          <p:nvPr/>
        </p:nvSpPr>
        <p:spPr>
          <a:xfrm>
            <a:off x="4911704" y="3429000"/>
            <a:ext cx="6143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Plugging in our optimal weight: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E9AD96-2ADD-4F88-AE1F-423DCB654FB3}"/>
              </a:ext>
            </a:extLst>
          </p:cNvPr>
          <p:cNvSpPr txBox="1"/>
          <p:nvPr/>
        </p:nvSpPr>
        <p:spPr>
          <a:xfrm>
            <a:off x="4911703" y="5480901"/>
            <a:ext cx="6749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The prediction is based on dot product with a sparse set of training examples.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E4672A-9562-4BAE-9AB8-4B08A54D601B}"/>
              </a:ext>
            </a:extLst>
          </p:cNvPr>
          <p:cNvSpPr/>
          <p:nvPr/>
        </p:nvSpPr>
        <p:spPr>
          <a:xfrm rot="20700000">
            <a:off x="3596995" y="3208089"/>
            <a:ext cx="301147" cy="301147"/>
          </a:xfrm>
          <a:prstGeom prst="ellipse">
            <a:avLst/>
          </a:prstGeom>
          <a:solidFill>
            <a:schemeClr val="bg1">
              <a:lumMod val="95000"/>
              <a:alpha val="25098"/>
            </a:schemeClr>
          </a:solidFill>
          <a:ln>
            <a:solidFill>
              <a:srgbClr val="00000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64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A71E22-550C-4894-AA07-84F2860C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5C2C7-04AB-4CBD-A117-75B76A49E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prefer 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5B468-44A1-41F2-83C5-C725016F3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prefer 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1E31A1-206E-4D9D-895A-4395029584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 prefer 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F93BDC-0EC2-4B6A-A938-9E60F12CE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prefer 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1F9098-E7DA-49A7-9D06-0419E696C50D}"/>
              </a:ext>
            </a:extLst>
          </p:cNvPr>
          <p:cNvGrpSpPr/>
          <p:nvPr/>
        </p:nvGrpSpPr>
        <p:grpSpPr>
          <a:xfrm>
            <a:off x="907339" y="970810"/>
            <a:ext cx="2202628" cy="1670792"/>
            <a:chOff x="907339" y="970810"/>
            <a:chExt cx="2202628" cy="167079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56C6E2-B9FD-4C4F-A5AF-431F28ED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339" y="970810"/>
              <a:ext cx="2202628" cy="1670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CA04FEF-5E77-4E99-B006-7377F8B7AF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3551" y="970810"/>
              <a:ext cx="956573" cy="1670792"/>
            </a:xfrm>
            <a:prstGeom prst="line">
              <a:avLst/>
            </a:prstGeom>
            <a:ln w="381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63705F-51A0-4520-9259-56FD7B677721}"/>
              </a:ext>
            </a:extLst>
          </p:cNvPr>
          <p:cNvGrpSpPr/>
          <p:nvPr/>
        </p:nvGrpSpPr>
        <p:grpSpPr>
          <a:xfrm>
            <a:off x="3556196" y="2131953"/>
            <a:ext cx="2202628" cy="1670792"/>
            <a:chOff x="3556196" y="2131953"/>
            <a:chExt cx="2202628" cy="167079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1C01AA1-FEC7-46F6-8FE2-975D8152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6196" y="2131953"/>
              <a:ext cx="2202628" cy="1670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29A84F2-264C-4880-9C5A-606E475B6D34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75" y="2131953"/>
              <a:ext cx="73970" cy="1670792"/>
            </a:xfrm>
            <a:prstGeom prst="line">
              <a:avLst/>
            </a:prstGeom>
            <a:ln w="381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75B823-CE93-4469-AC6F-D3D452126797}"/>
              </a:ext>
            </a:extLst>
          </p:cNvPr>
          <p:cNvGrpSpPr/>
          <p:nvPr/>
        </p:nvGrpSpPr>
        <p:grpSpPr>
          <a:xfrm>
            <a:off x="6662294" y="970810"/>
            <a:ext cx="2202628" cy="1670792"/>
            <a:chOff x="6662294" y="970810"/>
            <a:chExt cx="2202628" cy="167079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537285-3510-47C8-9372-8F30AC32E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2294" y="970810"/>
              <a:ext cx="2202628" cy="1670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10F57E0-2515-4AB1-8300-441C600A7623}"/>
                </a:ext>
              </a:extLst>
            </p:cNvPr>
            <p:cNvCxnSpPr>
              <a:cxnSpLocks/>
            </p:cNvCxnSpPr>
            <p:nvPr/>
          </p:nvCxnSpPr>
          <p:spPr>
            <a:xfrm>
              <a:off x="7410450" y="970810"/>
              <a:ext cx="790575" cy="1670792"/>
            </a:xfrm>
            <a:prstGeom prst="line">
              <a:avLst/>
            </a:prstGeom>
            <a:ln w="381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4B346E-8EC9-486B-A888-7CC8F4C7F025}"/>
              </a:ext>
            </a:extLst>
          </p:cNvPr>
          <p:cNvGrpSpPr/>
          <p:nvPr/>
        </p:nvGrpSpPr>
        <p:grpSpPr>
          <a:xfrm>
            <a:off x="9311151" y="2398013"/>
            <a:ext cx="2202628" cy="1679469"/>
            <a:chOff x="9311151" y="2398013"/>
            <a:chExt cx="2202628" cy="167946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A085110-6B3E-41F1-BEE2-3A72DD64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1151" y="2398013"/>
              <a:ext cx="2202628" cy="1670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83BEB8E-A5C9-4338-BE33-23AFBC41C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465" y="2398812"/>
              <a:ext cx="104776" cy="1678670"/>
            </a:xfrm>
            <a:prstGeom prst="line">
              <a:avLst/>
            </a:prstGeom>
            <a:ln w="38100">
              <a:solidFill>
                <a:srgbClr val="D73F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96623E3-CF2A-43A8-8120-80972B220912}"/>
              </a:ext>
            </a:extLst>
          </p:cNvPr>
          <p:cNvSpPr txBox="1"/>
          <p:nvPr/>
        </p:nvSpPr>
        <p:spPr>
          <a:xfrm>
            <a:off x="1714748" y="2590514"/>
            <a:ext cx="56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B9A320-9594-4F2A-B176-28865AD393B6}"/>
              </a:ext>
            </a:extLst>
          </p:cNvPr>
          <p:cNvSpPr txBox="1"/>
          <p:nvPr/>
        </p:nvSpPr>
        <p:spPr>
          <a:xfrm>
            <a:off x="4407845" y="1535556"/>
            <a:ext cx="56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AFECCF-CAEE-4E2A-9BED-77AB5F82565F}"/>
              </a:ext>
            </a:extLst>
          </p:cNvPr>
          <p:cNvSpPr txBox="1"/>
          <p:nvPr/>
        </p:nvSpPr>
        <p:spPr>
          <a:xfrm>
            <a:off x="7572597" y="2590513"/>
            <a:ext cx="56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431A1B-3E17-4B92-B22C-B5D640F945AD}"/>
              </a:ext>
            </a:extLst>
          </p:cNvPr>
          <p:cNvSpPr txBox="1"/>
          <p:nvPr/>
        </p:nvSpPr>
        <p:spPr>
          <a:xfrm>
            <a:off x="10276407" y="1827943"/>
            <a:ext cx="561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Next LT Pro" panose="020B05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00648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36F-D7EB-4153-848A-840823CA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9C16E-FBA7-4BCB-A3AC-4147259C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E9C1A-CF83-4317-B543-C9EC820851D3}"/>
              </a:ext>
            </a:extLst>
          </p:cNvPr>
          <p:cNvSpPr txBox="1"/>
          <p:nvPr/>
        </p:nvSpPr>
        <p:spPr>
          <a:xfrm>
            <a:off x="3069772" y="3225673"/>
            <a:ext cx="61395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https://jgreitemann.github.io/svm-demo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332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36F-D7EB-4153-848A-840823CA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 from today’s lecture: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9C16E-FBA7-4BCB-A3AC-4147259C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7A2D1-C85E-4E27-B8FA-8B364AAFC864}"/>
              </a:ext>
            </a:extLst>
          </p:cNvPr>
          <p:cNvSpPr txBox="1"/>
          <p:nvPr/>
        </p:nvSpPr>
        <p:spPr>
          <a:xfrm>
            <a:off x="346845" y="898120"/>
            <a:ext cx="1149831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Support Vector Machines (SVMs)</a:t>
            </a:r>
            <a:r>
              <a:rPr lang="en-US" sz="2000" dirty="0">
                <a:latin typeface="Avenir Next LT Pro" panose="020B0504020202020204" pitchFamily="34" charset="0"/>
              </a:rPr>
              <a:t> find the decision boundary that maximizes the margin between the positive and negative points. </a:t>
            </a:r>
          </a:p>
          <a:p>
            <a:pPr marL="0" lvl="2"/>
            <a:endParaRPr lang="en-US" sz="2000" dirty="0">
              <a:latin typeface="Avenir Next LT Pro" panose="020B0504020202020204" pitchFamily="34" charset="0"/>
            </a:endParaRPr>
          </a:p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The weight vector corresponding to this max-margin classifier can be found by solving a constrained optimization problem with a QP solver.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49FFB-777B-4620-9AD5-0194FA75B32B}"/>
              </a:ext>
            </a:extLst>
          </p:cNvPr>
          <p:cNvSpPr txBox="1"/>
          <p:nvPr/>
        </p:nvSpPr>
        <p:spPr>
          <a:xfrm>
            <a:off x="346844" y="4680788"/>
            <a:ext cx="11498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What we derived today is referred to as a </a:t>
            </a:r>
            <a:r>
              <a:rPr lang="en-US" sz="2000" b="1" dirty="0">
                <a:latin typeface="Avenir Next LT Pro" panose="020B0504020202020204" pitchFamily="34" charset="0"/>
              </a:rPr>
              <a:t>hard-margin SVM</a:t>
            </a:r>
            <a:r>
              <a:rPr lang="en-US" sz="2000" dirty="0">
                <a:latin typeface="Avenir Next LT Pro" panose="020B0504020202020204" pitchFamily="34" charset="0"/>
              </a:rPr>
              <a:t> because it does not tolerate </a:t>
            </a:r>
            <a:r>
              <a:rPr lang="en-US" sz="2000" i="1" dirty="0">
                <a:latin typeface="Avenir Next LT Pro" panose="020B0504020202020204" pitchFamily="34" charset="0"/>
              </a:rPr>
              <a:t>any </a:t>
            </a:r>
            <a:r>
              <a:rPr lang="en-US" sz="2000" dirty="0">
                <a:latin typeface="Avenir Next LT Pro" panose="020B0504020202020204" pitchFamily="34" charset="0"/>
              </a:rPr>
              <a:t>errors. If we give it a non-linearly separable dataset, the QP solver will report no feasible solution.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47AC6-B15A-4A14-A3AC-BFBF74D7874B}"/>
              </a:ext>
            </a:extLst>
          </p:cNvPr>
          <p:cNvSpPr txBox="1"/>
          <p:nvPr/>
        </p:nvSpPr>
        <p:spPr>
          <a:xfrm>
            <a:off x="346843" y="3059660"/>
            <a:ext cx="11498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dirty="0">
                <a:latin typeface="Avenir Next LT Pro" panose="020B0504020202020204" pitchFamily="34" charset="0"/>
              </a:rPr>
              <a:t>By going through the effort of examining the </a:t>
            </a:r>
            <a:r>
              <a:rPr lang="en-US" sz="2000" dirty="0" err="1">
                <a:latin typeface="Avenir Next LT Pro" panose="020B0504020202020204" pitchFamily="34" charset="0"/>
              </a:rPr>
              <a:t>Lagrangian</a:t>
            </a:r>
            <a:r>
              <a:rPr lang="en-US" sz="2000" dirty="0">
                <a:latin typeface="Avenir Next LT Pro" panose="020B0504020202020204" pitchFamily="34" charset="0"/>
              </a:rPr>
              <a:t> dual of the SVM objective, we found that the </a:t>
            </a:r>
            <a:r>
              <a:rPr lang="en-US" sz="2000" b="1" dirty="0">
                <a:latin typeface="Avenir Next LT Pro" panose="020B0504020202020204" pitchFamily="34" charset="0"/>
              </a:rPr>
              <a:t>decision boundary is a function of a small, sparse set of examples </a:t>
            </a:r>
            <a:r>
              <a:rPr lang="en-US" sz="2000" dirty="0">
                <a:latin typeface="Avenir Next LT Pro" panose="020B0504020202020204" pitchFamily="34" charset="0"/>
              </a:rPr>
              <a:t>that lie on the classifier’s margin. </a:t>
            </a:r>
          </a:p>
        </p:txBody>
      </p:sp>
    </p:spTree>
    <p:extLst>
      <p:ext uri="{BB962C8B-B14F-4D97-AF65-F5344CB8AC3E}">
        <p14:creationId xmlns:p14="http://schemas.microsoft.com/office/powerpoint/2010/main" val="933468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36F-D7EB-4153-848A-840823CA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Teaser for Next Time: </a:t>
            </a:r>
            <a:r>
              <a:rPr lang="en-US" dirty="0"/>
              <a:t>What about the non-linearly separable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9C16E-FBA7-4BCB-A3AC-4147259C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034088-4CE5-4B99-AC81-86E70AC37D8D}"/>
              </a:ext>
            </a:extLst>
          </p:cNvPr>
          <p:cNvGrpSpPr/>
          <p:nvPr/>
        </p:nvGrpSpPr>
        <p:grpSpPr>
          <a:xfrm rot="6300000">
            <a:off x="1192471" y="3249846"/>
            <a:ext cx="1158162" cy="1252472"/>
            <a:chOff x="6750296" y="3762374"/>
            <a:chExt cx="1119956" cy="1211154"/>
          </a:xfrm>
          <a:solidFill>
            <a:srgbClr val="FF0000">
              <a:alpha val="25098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7C986F-3BBB-4B25-B26B-C63071026DEC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4E27B9-8443-4C81-A453-616B5C7D6493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2C3DA1-E4E9-43E6-93D9-629B0BE25082}"/>
                </a:ext>
              </a:extLst>
            </p:cNvPr>
            <p:cNvSpPr/>
            <p:nvPr/>
          </p:nvSpPr>
          <p:spPr>
            <a:xfrm>
              <a:off x="6750296" y="417699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8EBFB2-6F7F-4356-AD79-AB646A996458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BA91EB-1F26-4D2C-A567-A95A31119FAD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FFB9AD-791D-4B02-A361-DA1BFD7A3D4C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84B654-4B50-4960-ABEC-5CA77429D2EB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02D6CE-E3BB-4927-A3FE-49F1B99652AC}"/>
                </a:ext>
              </a:extLst>
            </p:cNvPr>
            <p:cNvSpPr/>
            <p:nvPr/>
          </p:nvSpPr>
          <p:spPr>
            <a:xfrm>
              <a:off x="7105107" y="479255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A7129C-B57D-4AD9-9159-4116471B89B7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75D166-8B58-4290-80B4-9F70661ABA5C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2AA713-DDB5-43D5-8191-3C6830098216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6817DE-8CFD-4DE0-A351-21718356006A}"/>
              </a:ext>
            </a:extLst>
          </p:cNvPr>
          <p:cNvGrpSpPr/>
          <p:nvPr/>
        </p:nvGrpSpPr>
        <p:grpSpPr>
          <a:xfrm rot="20700000">
            <a:off x="372615" y="2770751"/>
            <a:ext cx="1689172" cy="2346708"/>
            <a:chOff x="6643338" y="3271417"/>
            <a:chExt cx="1633449" cy="2269292"/>
          </a:xfrm>
          <a:solidFill>
            <a:srgbClr val="92D050">
              <a:alpha val="25098"/>
            </a:srgb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0E0761-51B5-48E8-90B8-802B6863B09A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81FF0F-EA03-4B90-AB8C-37E1199BC295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BDCF88-E963-4C15-95A0-8F018A8DA775}"/>
                </a:ext>
              </a:extLst>
            </p:cNvPr>
            <p:cNvSpPr/>
            <p:nvPr/>
          </p:nvSpPr>
          <p:spPr>
            <a:xfrm>
              <a:off x="7057970" y="535973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65700DA-0B47-4162-A26C-8968304AE947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2F42AC-83AE-4B9B-921C-9D4E037BDE84}"/>
                </a:ext>
              </a:extLst>
            </p:cNvPr>
            <p:cNvSpPr/>
            <p:nvPr/>
          </p:nvSpPr>
          <p:spPr>
            <a:xfrm>
              <a:off x="7536910" y="357007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2BA498-9B32-42AD-8E4B-352233762F90}"/>
                </a:ext>
              </a:extLst>
            </p:cNvPr>
            <p:cNvSpPr/>
            <p:nvPr/>
          </p:nvSpPr>
          <p:spPr>
            <a:xfrm>
              <a:off x="7123721" y="34048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D2F4ED-B5B3-4F8B-8F50-681320AFF644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C3CD4E-BDB2-46C9-9451-9E0EB66EBAF7}"/>
                </a:ext>
              </a:extLst>
            </p:cNvPr>
            <p:cNvSpPr/>
            <p:nvPr/>
          </p:nvSpPr>
          <p:spPr>
            <a:xfrm>
              <a:off x="8095812" y="35428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D930F3-3B61-4F1A-99C1-98C945C278A6}"/>
                </a:ext>
              </a:extLst>
            </p:cNvPr>
            <p:cNvSpPr/>
            <p:nvPr/>
          </p:nvSpPr>
          <p:spPr>
            <a:xfrm>
              <a:off x="7387674" y="53293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2EC11D-3A76-4B16-9E7D-DAD9BD1C7DC7}"/>
                </a:ext>
              </a:extLst>
            </p:cNvPr>
            <p:cNvSpPr/>
            <p:nvPr/>
          </p:nvSpPr>
          <p:spPr>
            <a:xfrm>
              <a:off x="6857569" y="448721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555A76D-8F1B-4602-91F3-65224AE27A6B}"/>
                </a:ext>
              </a:extLst>
            </p:cNvPr>
            <p:cNvSpPr/>
            <p:nvPr/>
          </p:nvSpPr>
          <p:spPr>
            <a:xfrm>
              <a:off x="7939085" y="327141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63F216-E77A-4DF8-8F89-1785E4658626}"/>
                </a:ext>
              </a:extLst>
            </p:cNvPr>
            <p:cNvSpPr/>
            <p:nvPr/>
          </p:nvSpPr>
          <p:spPr>
            <a:xfrm>
              <a:off x="6643338" y="474874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38FC6C-080D-449A-9C68-838529353041}"/>
                </a:ext>
              </a:extLst>
            </p:cNvPr>
            <p:cNvSpPr/>
            <p:nvPr/>
          </p:nvSpPr>
          <p:spPr>
            <a:xfrm>
              <a:off x="7017466" y="492806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7E5D4F-3825-4157-B665-5784BC669084}"/>
              </a:ext>
            </a:extLst>
          </p:cNvPr>
          <p:cNvSpPr txBox="1"/>
          <p:nvPr/>
        </p:nvSpPr>
        <p:spPr>
          <a:xfrm>
            <a:off x="247650" y="731179"/>
            <a:ext cx="11723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sz="2000" b="1" dirty="0">
                <a:latin typeface="Avenir Next LT Pro" panose="020B0504020202020204" pitchFamily="34" charset="0"/>
              </a:rPr>
              <a:t>Teaser 1:  </a:t>
            </a:r>
            <a:r>
              <a:rPr lang="en-US" sz="2000" dirty="0">
                <a:latin typeface="Avenir Next LT Pro" panose="020B0504020202020204" pitchFamily="34" charset="0"/>
              </a:rPr>
              <a:t>We can modify our objective function to try to maximize margin while making as few mistakes as possible. Will need to introduce some notion of the tradeoff between the two.</a:t>
            </a:r>
            <a:endParaRPr lang="en-US" sz="2000" b="1" dirty="0"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DD47A4-4356-4DC2-B22C-C78F22672E47}"/>
                  </a:ext>
                </a:extLst>
              </p:cNvPr>
              <p:cNvSpPr txBox="1"/>
              <p:nvPr/>
            </p:nvSpPr>
            <p:spPr>
              <a:xfrm>
                <a:off x="4868096" y="2526925"/>
                <a:ext cx="4468759" cy="209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DD47A4-4356-4DC2-B22C-C78F22672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96" y="2526925"/>
                <a:ext cx="4468759" cy="2096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9ADD8C97-6029-4933-85C6-B1E15814E88C}"/>
              </a:ext>
            </a:extLst>
          </p:cNvPr>
          <p:cNvSpPr txBox="1"/>
          <p:nvPr/>
        </p:nvSpPr>
        <p:spPr>
          <a:xfrm>
            <a:off x="2179439" y="2076184"/>
            <a:ext cx="294865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Maximize margin</a:t>
            </a:r>
          </a:p>
        </p:txBody>
      </p:sp>
      <p:pic>
        <p:nvPicPr>
          <p:cNvPr id="49" name="Graphic 48" descr="Arrow: Counter-clockwise curve with solid fill">
            <a:extLst>
              <a:ext uri="{FF2B5EF4-FFF2-40B4-BE49-F238E27FC236}">
                <a16:creationId xmlns:a16="http://schemas.microsoft.com/office/drawing/2014/main" id="{A26C5342-0894-41F0-B834-E35DAE362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H="1">
            <a:off x="4613762" y="2041241"/>
            <a:ext cx="73152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1B0F842-5C23-4D80-B3B5-F4B3CBEE09D3}"/>
              </a:ext>
            </a:extLst>
          </p:cNvPr>
          <p:cNvSpPr txBox="1"/>
          <p:nvPr/>
        </p:nvSpPr>
        <p:spPr>
          <a:xfrm>
            <a:off x="8142572" y="1984641"/>
            <a:ext cx="227189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Minimize violations of the margin</a:t>
            </a:r>
          </a:p>
        </p:txBody>
      </p:sp>
      <p:pic>
        <p:nvPicPr>
          <p:cNvPr id="51" name="Graphic 50" descr="Arrow: Counter-clockwise curve with solid fill">
            <a:extLst>
              <a:ext uri="{FF2B5EF4-FFF2-40B4-BE49-F238E27FC236}">
                <a16:creationId xmlns:a16="http://schemas.microsoft.com/office/drawing/2014/main" id="{EA9414A0-601F-46C9-BAB3-69069193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465472" y="1949698"/>
            <a:ext cx="731520" cy="7315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BDAE529-6F68-4A07-8151-D860661953C3}"/>
              </a:ext>
            </a:extLst>
          </p:cNvPr>
          <p:cNvSpPr txBox="1"/>
          <p:nvPr/>
        </p:nvSpPr>
        <p:spPr>
          <a:xfrm>
            <a:off x="8528104" y="4383169"/>
            <a:ext cx="227189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D73F09"/>
                </a:solidFill>
                <a:latin typeface="Avenir Next LT Pro" panose="020B0504020202020204" pitchFamily="34" charset="0"/>
              </a:rPr>
              <a:t>Allow some violations</a:t>
            </a:r>
          </a:p>
        </p:txBody>
      </p:sp>
      <p:pic>
        <p:nvPicPr>
          <p:cNvPr id="53" name="Graphic 52" descr="Arrow: Counter-clockwise curve with solid fill">
            <a:extLst>
              <a:ext uri="{FF2B5EF4-FFF2-40B4-BE49-F238E27FC236}">
                <a16:creationId xmlns:a16="http://schemas.microsoft.com/office/drawing/2014/main" id="{143A2611-306B-44E9-AAC8-D6ADEA26E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8273769" y="4252593"/>
            <a:ext cx="731520" cy="7315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E95B7F-BB9B-483F-AC87-570CB3413F49}"/>
              </a:ext>
            </a:extLst>
          </p:cNvPr>
          <p:cNvSpPr txBox="1"/>
          <p:nvPr/>
        </p:nvSpPr>
        <p:spPr>
          <a:xfrm>
            <a:off x="3549512" y="5625322"/>
            <a:ext cx="6864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/>
            <a:r>
              <a:rPr lang="en-US" sz="2000" dirty="0">
                <a:latin typeface="Avenir Next LT Pro" panose="020B0504020202020204" pitchFamily="34" charset="0"/>
              </a:rPr>
              <a:t>We’ll talk about how this works out next time.</a:t>
            </a:r>
          </a:p>
        </p:txBody>
      </p:sp>
    </p:spTree>
    <p:extLst>
      <p:ext uri="{BB962C8B-B14F-4D97-AF65-F5344CB8AC3E}">
        <p14:creationId xmlns:p14="http://schemas.microsoft.com/office/powerpoint/2010/main" val="19373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  <p:bldP spid="5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536F-D7EB-4153-848A-840823CA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Teaser for Next Time: </a:t>
            </a:r>
            <a:r>
              <a:rPr lang="en-US" dirty="0"/>
              <a:t>What about the non-linearly separable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9C16E-FBA7-4BCB-A3AC-4147259C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034088-4CE5-4B99-AC81-86E70AC37D8D}"/>
              </a:ext>
            </a:extLst>
          </p:cNvPr>
          <p:cNvGrpSpPr/>
          <p:nvPr/>
        </p:nvGrpSpPr>
        <p:grpSpPr>
          <a:xfrm rot="6300000">
            <a:off x="1192471" y="3249846"/>
            <a:ext cx="1158162" cy="1252472"/>
            <a:chOff x="6750296" y="3762374"/>
            <a:chExt cx="1119956" cy="1211154"/>
          </a:xfrm>
          <a:solidFill>
            <a:srgbClr val="FF0000">
              <a:alpha val="25098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7C986F-3BBB-4B25-B26B-C63071026DEC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4E27B9-8443-4C81-A453-616B5C7D6493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2C3DA1-E4E9-43E6-93D9-629B0BE25082}"/>
                </a:ext>
              </a:extLst>
            </p:cNvPr>
            <p:cNvSpPr/>
            <p:nvPr/>
          </p:nvSpPr>
          <p:spPr>
            <a:xfrm>
              <a:off x="6750296" y="417699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8EBFB2-6F7F-4356-AD79-AB646A996458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BA91EB-1F26-4D2C-A567-A95A31119FAD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FFB9AD-791D-4B02-A361-DA1BFD7A3D4C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84B654-4B50-4960-ABEC-5CA77429D2EB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02D6CE-E3BB-4927-A3FE-49F1B99652AC}"/>
                </a:ext>
              </a:extLst>
            </p:cNvPr>
            <p:cNvSpPr/>
            <p:nvPr/>
          </p:nvSpPr>
          <p:spPr>
            <a:xfrm>
              <a:off x="7105107" y="479255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2A7129C-B57D-4AD9-9159-4116471B89B7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75D166-8B58-4290-80B4-9F70661ABA5C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2AA713-DDB5-43D5-8191-3C6830098216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6817DE-8CFD-4DE0-A351-21718356006A}"/>
              </a:ext>
            </a:extLst>
          </p:cNvPr>
          <p:cNvGrpSpPr/>
          <p:nvPr/>
        </p:nvGrpSpPr>
        <p:grpSpPr>
          <a:xfrm rot="20700000">
            <a:off x="372615" y="2770751"/>
            <a:ext cx="1689172" cy="2346708"/>
            <a:chOff x="6643338" y="3271417"/>
            <a:chExt cx="1633449" cy="2269292"/>
          </a:xfrm>
          <a:solidFill>
            <a:srgbClr val="92D050">
              <a:alpha val="25098"/>
            </a:srgb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50E0761-51B5-48E8-90B8-802B6863B09A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81FF0F-EA03-4B90-AB8C-37E1199BC295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7BDCF88-E963-4C15-95A0-8F018A8DA775}"/>
                </a:ext>
              </a:extLst>
            </p:cNvPr>
            <p:cNvSpPr/>
            <p:nvPr/>
          </p:nvSpPr>
          <p:spPr>
            <a:xfrm>
              <a:off x="7057970" y="535973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65700DA-0B47-4162-A26C-8968304AE947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2F42AC-83AE-4B9B-921C-9D4E037BDE84}"/>
                </a:ext>
              </a:extLst>
            </p:cNvPr>
            <p:cNvSpPr/>
            <p:nvPr/>
          </p:nvSpPr>
          <p:spPr>
            <a:xfrm>
              <a:off x="7536910" y="357007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2BA498-9B32-42AD-8E4B-352233762F90}"/>
                </a:ext>
              </a:extLst>
            </p:cNvPr>
            <p:cNvSpPr/>
            <p:nvPr/>
          </p:nvSpPr>
          <p:spPr>
            <a:xfrm>
              <a:off x="7123721" y="34048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D2F4ED-B5B3-4F8B-8F50-681320AFF644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C3CD4E-BDB2-46C9-9451-9E0EB66EBAF7}"/>
                </a:ext>
              </a:extLst>
            </p:cNvPr>
            <p:cNvSpPr/>
            <p:nvPr/>
          </p:nvSpPr>
          <p:spPr>
            <a:xfrm>
              <a:off x="8095812" y="35428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6D930F3-3B61-4F1A-99C1-98C945C278A6}"/>
                </a:ext>
              </a:extLst>
            </p:cNvPr>
            <p:cNvSpPr/>
            <p:nvPr/>
          </p:nvSpPr>
          <p:spPr>
            <a:xfrm>
              <a:off x="7387674" y="53293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2EC11D-3A76-4B16-9E7D-DAD9BD1C7DC7}"/>
                </a:ext>
              </a:extLst>
            </p:cNvPr>
            <p:cNvSpPr/>
            <p:nvPr/>
          </p:nvSpPr>
          <p:spPr>
            <a:xfrm>
              <a:off x="6857569" y="448721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555A76D-8F1B-4602-91F3-65224AE27A6B}"/>
                </a:ext>
              </a:extLst>
            </p:cNvPr>
            <p:cNvSpPr/>
            <p:nvPr/>
          </p:nvSpPr>
          <p:spPr>
            <a:xfrm>
              <a:off x="7939085" y="327141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63F216-E77A-4DF8-8F89-1785E4658626}"/>
                </a:ext>
              </a:extLst>
            </p:cNvPr>
            <p:cNvSpPr/>
            <p:nvPr/>
          </p:nvSpPr>
          <p:spPr>
            <a:xfrm>
              <a:off x="6643338" y="474874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38FC6C-080D-449A-9C68-838529353041}"/>
                </a:ext>
              </a:extLst>
            </p:cNvPr>
            <p:cNvSpPr/>
            <p:nvPr/>
          </p:nvSpPr>
          <p:spPr>
            <a:xfrm>
              <a:off x="7017466" y="492806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7E5D4F-3825-4157-B665-5784BC669084}"/>
                  </a:ext>
                </a:extLst>
              </p:cNvPr>
              <p:cNvSpPr txBox="1"/>
              <p:nvPr/>
            </p:nvSpPr>
            <p:spPr>
              <a:xfrm>
                <a:off x="247650" y="731179"/>
                <a:ext cx="117233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sz="2000" b="1" dirty="0">
                    <a:latin typeface="Avenir Next LT Pro" panose="020B0504020202020204" pitchFamily="34" charset="0"/>
                  </a:rPr>
                  <a:t>Teaser 2: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Apply the non-linear basis function idea again and just replace each point with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1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that is non-linear. Then fit a linear classifier in that higher-dimensional space.</a:t>
                </a:r>
                <a:endParaRPr lang="en-US" sz="2000" b="1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07E5D4F-3825-4157-B665-5784BC669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731179"/>
                <a:ext cx="11723371" cy="707886"/>
              </a:xfrm>
              <a:prstGeom prst="rect">
                <a:avLst/>
              </a:prstGeom>
              <a:blipFill>
                <a:blip r:embed="rId2"/>
                <a:stretch>
                  <a:fillRect l="-572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59804E-5A83-4334-895C-AC696F689355}"/>
                  </a:ext>
                </a:extLst>
              </p:cNvPr>
              <p:cNvSpPr txBox="1"/>
              <p:nvPr/>
            </p:nvSpPr>
            <p:spPr>
              <a:xfrm>
                <a:off x="5525848" y="2048322"/>
                <a:ext cx="7164717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59804E-5A83-4334-895C-AC696F689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848" y="2048322"/>
                <a:ext cx="7164717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9808D6-90F5-4C33-8DA1-2DFCE0964E7D}"/>
                  </a:ext>
                </a:extLst>
              </p:cNvPr>
              <p:cNvSpPr txBox="1"/>
              <p:nvPr/>
            </p:nvSpPr>
            <p:spPr>
              <a:xfrm>
                <a:off x="2677955" y="2311824"/>
                <a:ext cx="7506187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Next LT Pro" panose="020B0504020202020204" pitchFamily="34" charset="0"/>
                  </a:rPr>
                  <a:t>Predict based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9808D6-90F5-4C33-8DA1-2DFCE096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55" y="2311824"/>
                <a:ext cx="7506187" cy="405624"/>
              </a:xfrm>
              <a:prstGeom prst="rect">
                <a:avLst/>
              </a:prstGeom>
              <a:blipFill>
                <a:blip r:embed="rId4"/>
                <a:stretch>
                  <a:fillRect l="-812"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9BE2E7-8607-45A7-A028-49C8E0347855}"/>
                  </a:ext>
                </a:extLst>
              </p:cNvPr>
              <p:cNvSpPr txBox="1"/>
              <p:nvPr/>
            </p:nvSpPr>
            <p:spPr>
              <a:xfrm>
                <a:off x="2641034" y="1694733"/>
                <a:ext cx="7506187" cy="40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Next LT Pro" panose="020B0504020202020204" pitchFamily="34" charset="0"/>
                  </a:rPr>
                  <a:t>Train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9BE2E7-8607-45A7-A028-49C8E0347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34" y="1694733"/>
                <a:ext cx="7506187" cy="401072"/>
              </a:xfrm>
              <a:prstGeom prst="rect">
                <a:avLst/>
              </a:prstGeom>
              <a:blipFill>
                <a:blip r:embed="rId5"/>
                <a:stretch>
                  <a:fillRect l="-812" t="-121212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2FEEF77-DA0A-42B1-92E7-4DD1586F77E9}"/>
              </a:ext>
            </a:extLst>
          </p:cNvPr>
          <p:cNvSpPr txBox="1"/>
          <p:nvPr/>
        </p:nvSpPr>
        <p:spPr>
          <a:xfrm>
            <a:off x="2677954" y="3161305"/>
            <a:ext cx="898064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Next LT Pro" panose="020B0504020202020204" pitchFamily="34" charset="0"/>
              </a:rPr>
              <a:t>This is expensive and we have to deal with those higher dimensions. What if we just defined a kernel that compute non-linear similarity without actually representing these high dimensional vectors. </a:t>
            </a: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endParaRPr lang="en-US" sz="2000" dirty="0">
              <a:latin typeface="Avenir Next LT Pro" panose="020B0504020202020204" pitchFamily="34" charset="0"/>
            </a:endParaRPr>
          </a:p>
          <a:p>
            <a:r>
              <a:rPr lang="en-US" sz="2000" dirty="0">
                <a:latin typeface="Avenir Next LT Pro" panose="020B0504020202020204" pitchFamily="34" charset="0"/>
              </a:rPr>
              <a:t>SVMs operate on dot products between examples. Can “pretend” we are in a higher dimension – call this the </a:t>
            </a:r>
            <a:r>
              <a:rPr lang="en-US" sz="2000" b="1" dirty="0">
                <a:latin typeface="Avenir Next LT Pro" panose="020B0504020202020204" pitchFamily="34" charset="0"/>
              </a:rPr>
              <a:t>kernel trick</a:t>
            </a:r>
            <a:r>
              <a:rPr lang="en-US" sz="2000" dirty="0">
                <a:latin typeface="Avenir Next LT Pro" panose="020B0504020202020204" pitchFamily="34" charset="0"/>
              </a:rPr>
              <a:t>. More next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B09468-3EDE-40DC-B0C8-E36570B7D477}"/>
                  </a:ext>
                </a:extLst>
              </p:cNvPr>
              <p:cNvSpPr txBox="1"/>
              <p:nvPr/>
            </p:nvSpPr>
            <p:spPr>
              <a:xfrm>
                <a:off x="2677954" y="4546741"/>
                <a:ext cx="2928797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𝓚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BB09468-3EDE-40DC-B0C8-E36570B7D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54" y="4546741"/>
                <a:ext cx="2928797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D224ED93-3E4A-4708-8FE2-A0FCA8822870}"/>
              </a:ext>
            </a:extLst>
          </p:cNvPr>
          <p:cNvSpPr/>
          <p:nvPr/>
        </p:nvSpPr>
        <p:spPr>
          <a:xfrm>
            <a:off x="6431048" y="2396165"/>
            <a:ext cx="960352" cy="2369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0175B8-6DAA-49F3-8EFD-C7C800DCF76A}"/>
                  </a:ext>
                </a:extLst>
              </p:cNvPr>
              <p:cNvSpPr txBox="1"/>
              <p:nvPr/>
            </p:nvSpPr>
            <p:spPr>
              <a:xfrm>
                <a:off x="6984687" y="4535538"/>
                <a:ext cx="4801930" cy="967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𝓚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0175B8-6DAA-49F3-8EFD-C7C800DC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687" y="4535538"/>
                <a:ext cx="4801930" cy="967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0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B5BB8-0CDF-4F03-9E59-54372205F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64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8E506-1D8E-4A4A-975E-16EC53B8A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2895600"/>
            <a:ext cx="8957691" cy="14192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venir Next LT Pro" panose="020B0504020202020204" pitchFamily="34" charset="0"/>
              </a:rPr>
              <a:t>Next Time: </a:t>
            </a:r>
            <a:r>
              <a:rPr lang="en-US" dirty="0">
                <a:latin typeface="Avenir Next LT Pro" panose="020B0504020202020204" pitchFamily="34" charset="0"/>
              </a:rPr>
              <a:t>How do we deal with non-linearly separable data? Kernels + Soft-Margin SVM.</a:t>
            </a:r>
            <a:endParaRPr lang="en-US" sz="2800" b="1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B6772-464B-4057-AE6B-92720B2EB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10353675" cy="35877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22128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F33C1-73BB-4214-89EF-8EB215BB2B6A}"/>
              </a:ext>
            </a:extLst>
          </p:cNvPr>
          <p:cNvGrpSpPr/>
          <p:nvPr/>
        </p:nvGrpSpPr>
        <p:grpSpPr>
          <a:xfrm rot="2417626">
            <a:off x="5706959" y="435253"/>
            <a:ext cx="1127832" cy="6280669"/>
            <a:chOff x="5467350" y="715454"/>
            <a:chExt cx="1127832" cy="480649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2971D3-5FAF-4B7C-965D-E3006E530482}"/>
                </a:ext>
              </a:extLst>
            </p:cNvPr>
            <p:cNvGrpSpPr/>
            <p:nvPr/>
          </p:nvGrpSpPr>
          <p:grpSpPr>
            <a:xfrm>
              <a:off x="5944436" y="715454"/>
              <a:ext cx="650746" cy="4806493"/>
              <a:chOff x="5944436" y="715454"/>
              <a:chExt cx="650746" cy="4806493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E753D2-10AB-4855-91CD-095DB98EA1FB}"/>
                  </a:ext>
                </a:extLst>
              </p:cNvPr>
              <p:cNvCxnSpPr/>
              <p:nvPr/>
            </p:nvCxnSpPr>
            <p:spPr>
              <a:xfrm>
                <a:off x="6274120" y="742950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422178" y="123771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422178" y="123771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8DB01B-4235-4326-BCB5-D8523D67CECE}"/>
                  </a:ext>
                </a:extLst>
              </p:cNvPr>
              <p:cNvCxnSpPr/>
              <p:nvPr/>
            </p:nvCxnSpPr>
            <p:spPr>
              <a:xfrm>
                <a:off x="6595182" y="727143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504511-D489-495E-A39B-8459782D5932}"/>
                  </a:ext>
                </a:extLst>
              </p:cNvPr>
              <p:cNvCxnSpPr/>
              <p:nvPr/>
            </p:nvCxnSpPr>
            <p:spPr>
              <a:xfrm>
                <a:off x="5953057" y="765539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EABB60-9897-4409-B318-10460529C033}"/>
                </a:ext>
              </a:extLst>
            </p:cNvPr>
            <p:cNvCxnSpPr/>
            <p:nvPr/>
          </p:nvCxnSpPr>
          <p:spPr>
            <a:xfrm flipH="1">
              <a:off x="5467350" y="299973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/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869" y="2694366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2196B-BC28-4D07-B71C-3344C6C85E00}"/>
              </a:ext>
            </a:extLst>
          </p:cNvPr>
          <p:cNvGrpSpPr/>
          <p:nvPr/>
        </p:nvGrpSpPr>
        <p:grpSpPr>
          <a:xfrm rot="20700000">
            <a:off x="7234423" y="1865574"/>
            <a:ext cx="2254129" cy="3227325"/>
            <a:chOff x="6545276" y="3176158"/>
            <a:chExt cx="1354623" cy="1939466"/>
          </a:xfrm>
          <a:solidFill>
            <a:srgbClr val="FF0000">
              <a:alpha val="25098"/>
            </a:srgb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B6DE8A0-208D-49BA-A430-6D3D81A5C855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6C97D1-4A26-4CA0-96A6-E98FAACF5A05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EF012C-010C-4DDB-8B39-A416B92E804C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9263625-C012-461E-BA46-D3E4099C0C05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4497A02-B0E9-4763-ACEE-633788F1CEEA}"/>
                </a:ext>
              </a:extLst>
            </p:cNvPr>
            <p:cNvSpPr/>
            <p:nvPr/>
          </p:nvSpPr>
          <p:spPr>
            <a:xfrm>
              <a:off x="7718924" y="317615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8627B1-9C10-4DFD-8491-894182A1EB9F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A981E8-746F-4B5C-8EFA-22A3B5D4175E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E8C37F1-C9BB-4065-AAF7-4E793B0DB27C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EF24160-4DCF-435F-97AD-3D708407FEE9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8633EC-1CF9-4A41-BE13-909687293193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1DC8A1-0F31-4517-8877-353978045189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F98AC7-DA21-4230-9BDC-FACE4F80CEC0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A4A1267-1FF7-44E7-B6BC-EB220A30FDA1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3E921C-EEB1-4BB7-B4D4-6A56F28C1A5E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4A6A686-C224-4711-9925-4A2AE7A3F053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BD2A07-CB2F-47B1-96DC-96C4DE50C971}"/>
              </a:ext>
            </a:extLst>
          </p:cNvPr>
          <p:cNvGrpSpPr/>
          <p:nvPr/>
        </p:nvGrpSpPr>
        <p:grpSpPr>
          <a:xfrm rot="20700000">
            <a:off x="2675489" y="1163978"/>
            <a:ext cx="2415292" cy="4443498"/>
            <a:chOff x="6315041" y="2979350"/>
            <a:chExt cx="1451474" cy="2670327"/>
          </a:xfrm>
          <a:solidFill>
            <a:srgbClr val="92D050">
              <a:alpha val="25098"/>
            </a:srgb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075BA98-BBCC-4B46-AD12-B04F007DF6C7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D11DD5-7E65-49EE-B8FE-881FA9E46773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8A03C02-5F63-46F7-A93B-DECB202C6E50}"/>
                </a:ext>
              </a:extLst>
            </p:cNvPr>
            <p:cNvSpPr/>
            <p:nvPr/>
          </p:nvSpPr>
          <p:spPr>
            <a:xfrm>
              <a:off x="6315041" y="50246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71B367-12AD-478F-95A3-8F9FF06A4B82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0FA89E-403B-4F85-98AC-D50DA6843E24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EF5C350-E5CE-4B1B-85F7-2F3D817CD982}"/>
                </a:ext>
              </a:extLst>
            </p:cNvPr>
            <p:cNvSpPr/>
            <p:nvPr/>
          </p:nvSpPr>
          <p:spPr>
            <a:xfrm>
              <a:off x="6593680" y="373381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3A8E78-FBF9-4897-A561-19ADC9E745C8}"/>
                </a:ext>
              </a:extLst>
            </p:cNvPr>
            <p:cNvSpPr/>
            <p:nvPr/>
          </p:nvSpPr>
          <p:spPr>
            <a:xfrm>
              <a:off x="6787688" y="342192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F50211-7E75-40BE-9263-2D0174169014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5EC0DDA-0673-48A4-83E5-BF493A5D590E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04324C-DD38-4AA7-8E7D-D3DFC5C1BFFD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C77A439-4743-45BA-A9D9-93BD9C6932AA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A3DFCDC-72E0-4AE2-9671-E4A25C0C1099}"/>
                </a:ext>
              </a:extLst>
            </p:cNvPr>
            <p:cNvSpPr/>
            <p:nvPr/>
          </p:nvSpPr>
          <p:spPr>
            <a:xfrm>
              <a:off x="6818933" y="297935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AAD5D22-6FD2-4EF3-B48C-8D3ADA2AD95B}"/>
                </a:ext>
              </a:extLst>
            </p:cNvPr>
            <p:cNvSpPr/>
            <p:nvPr/>
          </p:nvSpPr>
          <p:spPr>
            <a:xfrm>
              <a:off x="6352511" y="42474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9D5FC4D-E75C-4D05-B90A-C7B90A41D53C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BAAF952-47F6-4CA5-A91D-93C866A6C440}"/>
                </a:ext>
              </a:extLst>
            </p:cNvPr>
            <p:cNvSpPr/>
            <p:nvPr/>
          </p:nvSpPr>
          <p:spPr>
            <a:xfrm>
              <a:off x="6496049" y="39624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24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F33C1-73BB-4214-89EF-8EB215BB2B6A}"/>
              </a:ext>
            </a:extLst>
          </p:cNvPr>
          <p:cNvGrpSpPr/>
          <p:nvPr/>
        </p:nvGrpSpPr>
        <p:grpSpPr>
          <a:xfrm rot="19888605">
            <a:off x="5355905" y="731474"/>
            <a:ext cx="1471989" cy="4849714"/>
            <a:chOff x="5334743" y="716964"/>
            <a:chExt cx="1471989" cy="484971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2971D3-5FAF-4B7C-965D-E3006E530482}"/>
                </a:ext>
              </a:extLst>
            </p:cNvPr>
            <p:cNvGrpSpPr/>
            <p:nvPr/>
          </p:nvGrpSpPr>
          <p:grpSpPr>
            <a:xfrm>
              <a:off x="5442352" y="716964"/>
              <a:ext cx="1364380" cy="4849714"/>
              <a:chOff x="5442352" y="716964"/>
              <a:chExt cx="1364380" cy="4849714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6E753D2-10AB-4855-91CD-095DB98EA1FB}"/>
                  </a:ext>
                </a:extLst>
              </p:cNvPr>
              <p:cNvCxnSpPr/>
              <p:nvPr/>
            </p:nvCxnSpPr>
            <p:spPr>
              <a:xfrm>
                <a:off x="6108920" y="787939"/>
                <a:ext cx="0" cy="475640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289570" y="1282702"/>
                    <a:ext cx="1321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6904D42-36D4-46B6-AA7B-7CEF617DA2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289570" y="1282702"/>
                    <a:ext cx="1321516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89" t="-4225" r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18DB01B-4235-4326-BCB5-D8523D67CECE}"/>
                  </a:ext>
                </a:extLst>
              </p:cNvPr>
              <p:cNvCxnSpPr/>
              <p:nvPr/>
            </p:nvCxnSpPr>
            <p:spPr>
              <a:xfrm>
                <a:off x="6806732" y="716964"/>
                <a:ext cx="0" cy="475640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504511-D489-495E-A39B-8459782D5932}"/>
                  </a:ext>
                </a:extLst>
              </p:cNvPr>
              <p:cNvCxnSpPr/>
              <p:nvPr/>
            </p:nvCxnSpPr>
            <p:spPr>
              <a:xfrm>
                <a:off x="5442352" y="810270"/>
                <a:ext cx="0" cy="4756408"/>
              </a:xfrm>
              <a:prstGeom prst="line">
                <a:avLst/>
              </a:prstGeom>
              <a:ln w="38100">
                <a:solidFill>
                  <a:srgbClr val="40A940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EABB60-9897-4409-B318-10460529C033}"/>
                </a:ext>
              </a:extLst>
            </p:cNvPr>
            <p:cNvCxnSpPr/>
            <p:nvPr/>
          </p:nvCxnSpPr>
          <p:spPr>
            <a:xfrm flipH="1">
              <a:off x="5334743" y="3044729"/>
              <a:ext cx="7905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/>
                <p:nvPr/>
              </p:nvSpPr>
              <p:spPr>
                <a:xfrm>
                  <a:off x="5521262" y="2739355"/>
                  <a:ext cx="4936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8AD88E-0D87-4D00-BBDD-8123A8EEF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262" y="2739355"/>
                  <a:ext cx="49362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826D38D-C546-49CF-BCBE-359A95D4C3E8}"/>
              </a:ext>
            </a:extLst>
          </p:cNvPr>
          <p:cNvGrpSpPr/>
          <p:nvPr/>
        </p:nvGrpSpPr>
        <p:grpSpPr>
          <a:xfrm rot="20700000">
            <a:off x="7234423" y="1865574"/>
            <a:ext cx="2254129" cy="3227325"/>
            <a:chOff x="6545276" y="3176158"/>
            <a:chExt cx="1354623" cy="1939466"/>
          </a:xfrm>
          <a:solidFill>
            <a:srgbClr val="FF0000">
              <a:alpha val="25098"/>
            </a:srgbClr>
          </a:solidFill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77E8EA4-6D08-492B-A862-2F3600D486D0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61214E7-D38D-49B9-9D64-7D422E79479B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9BEBD6B-311D-46A6-9A8F-C9961B8C34E7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727E4B-FB84-4691-A2D8-E4C33BD862BD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4878E9D-078F-47A2-8985-F0924081D4B1}"/>
                </a:ext>
              </a:extLst>
            </p:cNvPr>
            <p:cNvSpPr/>
            <p:nvPr/>
          </p:nvSpPr>
          <p:spPr>
            <a:xfrm>
              <a:off x="7718924" y="317615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FA56AF2-5370-456D-9E9D-6166D85A22EA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8693DE6-745A-4A22-A76C-1163B33D69A7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863CECE-2751-496B-827F-3CA7654CCB8B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27239D-07A4-4E53-8BB3-D5F881192519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EE339C2-5209-4415-8AB1-73CFF8E1C1DE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6BA7CFB-44E3-490E-9D9E-FF550849D909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A4E4457-3239-4158-BB38-5C02497AF013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3A8729-B05F-466E-986C-46836D4626EF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63ED4A2-DB3F-41DA-99E6-B04431EB3FC5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972EE47-D071-4060-B104-641877243953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324EEE-BE55-4686-93A7-6BF621D55A2D}"/>
              </a:ext>
            </a:extLst>
          </p:cNvPr>
          <p:cNvGrpSpPr/>
          <p:nvPr/>
        </p:nvGrpSpPr>
        <p:grpSpPr>
          <a:xfrm rot="20700000">
            <a:off x="2675489" y="1163978"/>
            <a:ext cx="2415292" cy="4443498"/>
            <a:chOff x="6315041" y="2979350"/>
            <a:chExt cx="1451474" cy="2670327"/>
          </a:xfrm>
          <a:solidFill>
            <a:srgbClr val="92D050">
              <a:alpha val="25098"/>
            </a:srgb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02E5A1-3066-4300-95A4-43C8D713A90C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CDF8961-8C85-413B-95D3-3F900F692FDC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4FFEB9E-F68C-4C51-AE28-72E5469B8261}"/>
                </a:ext>
              </a:extLst>
            </p:cNvPr>
            <p:cNvSpPr/>
            <p:nvPr/>
          </p:nvSpPr>
          <p:spPr>
            <a:xfrm>
              <a:off x="6315041" y="50246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BEC437D-AC1F-4318-A195-B0EB46E48BDC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69F0807-8A66-4B37-A126-9CBA3D47D902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2B37BE-758A-4DE5-AD26-00A0BAF21D8C}"/>
                </a:ext>
              </a:extLst>
            </p:cNvPr>
            <p:cNvSpPr/>
            <p:nvPr/>
          </p:nvSpPr>
          <p:spPr>
            <a:xfrm>
              <a:off x="6593680" y="373381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B52D711-CC2C-489E-A1E0-B2E5750B3FE7}"/>
                </a:ext>
              </a:extLst>
            </p:cNvPr>
            <p:cNvSpPr/>
            <p:nvPr/>
          </p:nvSpPr>
          <p:spPr>
            <a:xfrm>
              <a:off x="6787688" y="342192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AF60D7C-0A50-4F68-9A34-2F744276433C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1A8CE86-958C-4623-AD8F-BB3A7C4527B5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FD9BEF-CE4A-4F20-ACB0-559655C98D6E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A4C4A2A-6930-44D7-9E2B-38312A5E376E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70389A8-6CC8-496E-B1DA-151C0B8B6969}"/>
                </a:ext>
              </a:extLst>
            </p:cNvPr>
            <p:cNvSpPr/>
            <p:nvPr/>
          </p:nvSpPr>
          <p:spPr>
            <a:xfrm>
              <a:off x="6818933" y="297935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7931BA-4601-4A4A-B0EA-F288FC1EC8EC}"/>
                </a:ext>
              </a:extLst>
            </p:cNvPr>
            <p:cNvSpPr/>
            <p:nvPr/>
          </p:nvSpPr>
          <p:spPr>
            <a:xfrm>
              <a:off x="6352511" y="42474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C77C684-CA58-4F09-9C9C-F57587C42527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16ABA40-56D2-40E0-80A4-558A799532A7}"/>
                </a:ext>
              </a:extLst>
            </p:cNvPr>
            <p:cNvSpPr/>
            <p:nvPr/>
          </p:nvSpPr>
          <p:spPr>
            <a:xfrm>
              <a:off x="6496049" y="39624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30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75DA-CCC9-4425-BE5C-11E99EF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 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3B50E-F426-496C-A8AC-7C966C96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C8B7B2-9496-47E5-990F-169BD0B1DE6A}" type="slidenum">
              <a:rPr lang="en-US" smtClean="0"/>
              <a:t>9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A2971D3-5FAF-4B7C-965D-E3006E530482}"/>
              </a:ext>
            </a:extLst>
          </p:cNvPr>
          <p:cNvGrpSpPr/>
          <p:nvPr/>
        </p:nvGrpSpPr>
        <p:grpSpPr>
          <a:xfrm>
            <a:off x="4674605" y="715454"/>
            <a:ext cx="2930203" cy="4783904"/>
            <a:chOff x="4674605" y="715454"/>
            <a:chExt cx="2930203" cy="47839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E753D2-10AB-4855-91CD-095DB98EA1FB}"/>
                </a:ext>
              </a:extLst>
            </p:cNvPr>
            <p:cNvCxnSpPr/>
            <p:nvPr/>
          </p:nvCxnSpPr>
          <p:spPr>
            <a:xfrm>
              <a:off x="6257925" y="742950"/>
              <a:ext cx="0" cy="475640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904D42-36D4-46B6-AA7B-7CEF617DA256}"/>
                    </a:ext>
                  </a:extLst>
                </p:cNvPr>
                <p:cNvSpPr txBox="1"/>
                <p:nvPr/>
              </p:nvSpPr>
              <p:spPr>
                <a:xfrm rot="16200000">
                  <a:off x="5422178" y="1237712"/>
                  <a:ext cx="1321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904D42-36D4-46B6-AA7B-7CEF617DA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22178" y="1237712"/>
                  <a:ext cx="132151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348" t="-3687" r="-6522" b="-23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18DB01B-4235-4326-BCB5-D8523D67CECE}"/>
                </a:ext>
              </a:extLst>
            </p:cNvPr>
            <p:cNvCxnSpPr/>
            <p:nvPr/>
          </p:nvCxnSpPr>
          <p:spPr>
            <a:xfrm>
              <a:off x="7604808" y="742950"/>
              <a:ext cx="0" cy="4756408"/>
            </a:xfrm>
            <a:prstGeom prst="line">
              <a:avLst/>
            </a:prstGeom>
            <a:ln w="38100">
              <a:solidFill>
                <a:srgbClr val="FF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504511-D489-495E-A39B-8459782D5932}"/>
                </a:ext>
              </a:extLst>
            </p:cNvPr>
            <p:cNvCxnSpPr/>
            <p:nvPr/>
          </p:nvCxnSpPr>
          <p:spPr>
            <a:xfrm>
              <a:off x="4674605" y="742950"/>
              <a:ext cx="0" cy="4756408"/>
            </a:xfrm>
            <a:prstGeom prst="line">
              <a:avLst/>
            </a:prstGeom>
            <a:ln w="38100">
              <a:solidFill>
                <a:srgbClr val="40A94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ABB60-9897-4409-B318-10460529C033}"/>
              </a:ext>
            </a:extLst>
          </p:cNvPr>
          <p:cNvCxnSpPr/>
          <p:nvPr/>
        </p:nvCxnSpPr>
        <p:spPr>
          <a:xfrm flipH="1">
            <a:off x="5467350" y="2999739"/>
            <a:ext cx="7905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8AD88E-0D87-4D00-BBDD-8123A8EEF2EE}"/>
                  </a:ext>
                </a:extLst>
              </p:cNvPr>
              <p:cNvSpPr txBox="1"/>
              <p:nvPr/>
            </p:nvSpPr>
            <p:spPr>
              <a:xfrm>
                <a:off x="5653869" y="2694366"/>
                <a:ext cx="4936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8AD88E-0D87-4D00-BBDD-8123A8EEF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869" y="2694366"/>
                <a:ext cx="4936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9C4BE-0677-4F96-9A48-418676C8F3E6}"/>
              </a:ext>
            </a:extLst>
          </p:cNvPr>
          <p:cNvGrpSpPr/>
          <p:nvPr/>
        </p:nvGrpSpPr>
        <p:grpSpPr>
          <a:xfrm rot="20700000">
            <a:off x="7234423" y="1865574"/>
            <a:ext cx="2254129" cy="3227325"/>
            <a:chOff x="6545276" y="3176158"/>
            <a:chExt cx="1354623" cy="1939466"/>
          </a:xfrm>
          <a:solidFill>
            <a:srgbClr val="FF0000">
              <a:alpha val="25098"/>
            </a:srgb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4BBA0D-5D5B-4817-B823-9A492DC5A61F}"/>
                </a:ext>
              </a:extLst>
            </p:cNvPr>
            <p:cNvSpPr/>
            <p:nvPr/>
          </p:nvSpPr>
          <p:spPr>
            <a:xfrm>
              <a:off x="7167473" y="38831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A03096-6908-4575-A988-E66526041EBD}"/>
                </a:ext>
              </a:extLst>
            </p:cNvPr>
            <p:cNvSpPr/>
            <p:nvPr/>
          </p:nvSpPr>
          <p:spPr>
            <a:xfrm>
              <a:off x="7000874" y="407670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39C7D0-A273-44F5-9F26-CC3A45746CA6}"/>
                </a:ext>
              </a:extLst>
            </p:cNvPr>
            <p:cNvSpPr/>
            <p:nvPr/>
          </p:nvSpPr>
          <p:spPr>
            <a:xfrm>
              <a:off x="6545276" y="449336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9C5FC6-0C6B-4CE3-8261-C59EF81E9E99}"/>
                </a:ext>
              </a:extLst>
            </p:cNvPr>
            <p:cNvSpPr/>
            <p:nvPr/>
          </p:nvSpPr>
          <p:spPr>
            <a:xfrm>
              <a:off x="7067550" y="44053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64DEED-F1C0-4B08-B40F-611654639F76}"/>
                </a:ext>
              </a:extLst>
            </p:cNvPr>
            <p:cNvSpPr/>
            <p:nvPr/>
          </p:nvSpPr>
          <p:spPr>
            <a:xfrm>
              <a:off x="7718924" y="317615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CAAF98-4D4D-45F1-BD8E-BC0AD24777AE}"/>
                </a:ext>
              </a:extLst>
            </p:cNvPr>
            <p:cNvSpPr/>
            <p:nvPr/>
          </p:nvSpPr>
          <p:spPr>
            <a:xfrm>
              <a:off x="7462835" y="347662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00DC5C-03CF-4E14-A5DC-7E25C0980C93}"/>
                </a:ext>
              </a:extLst>
            </p:cNvPr>
            <p:cNvSpPr/>
            <p:nvPr/>
          </p:nvSpPr>
          <p:spPr>
            <a:xfrm>
              <a:off x="7615237" y="3762374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219CC63-8EA6-4E5E-8688-19512C50B608}"/>
                </a:ext>
              </a:extLst>
            </p:cNvPr>
            <p:cNvSpPr/>
            <p:nvPr/>
          </p:nvSpPr>
          <p:spPr>
            <a:xfrm>
              <a:off x="7505699" y="397192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B09F047-2A1B-4966-B140-F7769D1C0F38}"/>
                </a:ext>
              </a:extLst>
            </p:cNvPr>
            <p:cNvSpPr/>
            <p:nvPr/>
          </p:nvSpPr>
          <p:spPr>
            <a:xfrm>
              <a:off x="7415211" y="425767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DF0D530-E40C-4336-AD78-87193DFA325C}"/>
                </a:ext>
              </a:extLst>
            </p:cNvPr>
            <p:cNvSpPr/>
            <p:nvPr/>
          </p:nvSpPr>
          <p:spPr>
            <a:xfrm>
              <a:off x="6907603" y="493464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AF053A3-E65E-4FB7-975A-3F6991DCA9E5}"/>
                </a:ext>
              </a:extLst>
            </p:cNvPr>
            <p:cNvSpPr/>
            <p:nvPr/>
          </p:nvSpPr>
          <p:spPr>
            <a:xfrm>
              <a:off x="6757516" y="462977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0B3702-585B-41D7-9145-DAC29780CF81}"/>
                </a:ext>
              </a:extLst>
            </p:cNvPr>
            <p:cNvSpPr/>
            <p:nvPr/>
          </p:nvSpPr>
          <p:spPr>
            <a:xfrm>
              <a:off x="6978396" y="35917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639D4BF-DC6C-4D93-9CC4-47CB62A57888}"/>
                </a:ext>
              </a:extLst>
            </p:cNvPr>
            <p:cNvSpPr/>
            <p:nvPr/>
          </p:nvSpPr>
          <p:spPr>
            <a:xfrm>
              <a:off x="7689277" y="43424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67BA76-1A87-427C-BA5A-52B5DA6E8CA3}"/>
                </a:ext>
              </a:extLst>
            </p:cNvPr>
            <p:cNvSpPr/>
            <p:nvPr/>
          </p:nvSpPr>
          <p:spPr>
            <a:xfrm>
              <a:off x="7521707" y="471981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205A5D7-8855-4F64-8745-C91914CE9C94}"/>
                </a:ext>
              </a:extLst>
            </p:cNvPr>
            <p:cNvSpPr/>
            <p:nvPr/>
          </p:nvSpPr>
          <p:spPr>
            <a:xfrm>
              <a:off x="7363173" y="319556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37F1FD6-7C2B-45DB-95A7-4DEFE46C20EB}"/>
              </a:ext>
            </a:extLst>
          </p:cNvPr>
          <p:cNvGrpSpPr/>
          <p:nvPr/>
        </p:nvGrpSpPr>
        <p:grpSpPr>
          <a:xfrm rot="20700000">
            <a:off x="2675489" y="1163978"/>
            <a:ext cx="2415292" cy="4443498"/>
            <a:chOff x="6315041" y="2979350"/>
            <a:chExt cx="1451474" cy="2670327"/>
          </a:xfrm>
          <a:solidFill>
            <a:srgbClr val="92D050">
              <a:alpha val="25098"/>
            </a:srgb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EC736A5-C6EB-4FC3-BB92-74035C87AD7B}"/>
                </a:ext>
              </a:extLst>
            </p:cNvPr>
            <p:cNvSpPr/>
            <p:nvPr/>
          </p:nvSpPr>
          <p:spPr>
            <a:xfrm>
              <a:off x="7202835" y="386156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6558851-806D-4441-ABD2-1A972CBF0D78}"/>
                </a:ext>
              </a:extLst>
            </p:cNvPr>
            <p:cNvSpPr/>
            <p:nvPr/>
          </p:nvSpPr>
          <p:spPr>
            <a:xfrm>
              <a:off x="7093386" y="4216529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F5FE887-3F16-4480-B1E0-867F64218070}"/>
                </a:ext>
              </a:extLst>
            </p:cNvPr>
            <p:cNvSpPr/>
            <p:nvPr/>
          </p:nvSpPr>
          <p:spPr>
            <a:xfrm>
              <a:off x="6315041" y="502460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59F92B-41B6-4E75-A7BD-DAE9975F3E32}"/>
                </a:ext>
              </a:extLst>
            </p:cNvPr>
            <p:cNvSpPr/>
            <p:nvPr/>
          </p:nvSpPr>
          <p:spPr>
            <a:xfrm>
              <a:off x="7254256" y="473406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0CD8586-9F6E-4FF8-B46D-DA9DEBCDC0F6}"/>
                </a:ext>
              </a:extLst>
            </p:cNvPr>
            <p:cNvSpPr/>
            <p:nvPr/>
          </p:nvSpPr>
          <p:spPr>
            <a:xfrm>
              <a:off x="7207250" y="334328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EE4F985-138A-4C98-9E48-6F58A71EF466}"/>
                </a:ext>
              </a:extLst>
            </p:cNvPr>
            <p:cNvSpPr/>
            <p:nvPr/>
          </p:nvSpPr>
          <p:spPr>
            <a:xfrm>
              <a:off x="6593680" y="373381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A0DF98-1B0F-47AB-A789-955B836A3D14}"/>
                </a:ext>
              </a:extLst>
            </p:cNvPr>
            <p:cNvSpPr/>
            <p:nvPr/>
          </p:nvSpPr>
          <p:spPr>
            <a:xfrm>
              <a:off x="6787688" y="3421928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910A06D-399E-4BCB-B8B7-4C09418C20E1}"/>
                </a:ext>
              </a:extLst>
            </p:cNvPr>
            <p:cNvSpPr/>
            <p:nvPr/>
          </p:nvSpPr>
          <p:spPr>
            <a:xfrm>
              <a:off x="6838948" y="3933833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A4FBB1-1E19-4256-9A48-70506703C8F8}"/>
                </a:ext>
              </a:extLst>
            </p:cNvPr>
            <p:cNvSpPr/>
            <p:nvPr/>
          </p:nvSpPr>
          <p:spPr>
            <a:xfrm>
              <a:off x="7585540" y="3214067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2F7CDC-DE50-4ED8-8E70-3A9268BADB1D}"/>
                </a:ext>
              </a:extLst>
            </p:cNvPr>
            <p:cNvSpPr/>
            <p:nvPr/>
          </p:nvSpPr>
          <p:spPr>
            <a:xfrm>
              <a:off x="7116040" y="5468702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6B3B888-40F0-4DA6-8FE4-AF01CDFE683F}"/>
                </a:ext>
              </a:extLst>
            </p:cNvPr>
            <p:cNvSpPr/>
            <p:nvPr/>
          </p:nvSpPr>
          <p:spPr>
            <a:xfrm>
              <a:off x="6626880" y="4524335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B0F3FB-8AA6-4EEA-A71E-E1D1AD6677CE}"/>
                </a:ext>
              </a:extLst>
            </p:cNvPr>
            <p:cNvSpPr/>
            <p:nvPr/>
          </p:nvSpPr>
          <p:spPr>
            <a:xfrm>
              <a:off x="6818933" y="297935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7A45D81-3FD1-428A-8CB8-3B8383D748A6}"/>
                </a:ext>
              </a:extLst>
            </p:cNvPr>
            <p:cNvSpPr/>
            <p:nvPr/>
          </p:nvSpPr>
          <p:spPr>
            <a:xfrm>
              <a:off x="6352511" y="4247480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906D013-FE61-440B-A68C-B94A034D8219}"/>
                </a:ext>
              </a:extLst>
            </p:cNvPr>
            <p:cNvSpPr/>
            <p:nvPr/>
          </p:nvSpPr>
          <p:spPr>
            <a:xfrm>
              <a:off x="6777258" y="5060506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C5BE4E-32C2-4B44-BA5E-E6F32948D488}"/>
                </a:ext>
              </a:extLst>
            </p:cNvPr>
            <p:cNvSpPr/>
            <p:nvPr/>
          </p:nvSpPr>
          <p:spPr>
            <a:xfrm>
              <a:off x="6496049" y="3962411"/>
              <a:ext cx="180975" cy="180975"/>
            </a:xfrm>
            <a:prstGeom prst="ellipse">
              <a:avLst/>
            </a:prstGeom>
            <a:grpFill/>
            <a:ln>
              <a:solidFill>
                <a:srgbClr val="000000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264194"/>
      </p:ext>
    </p:extLst>
  </p:cSld>
  <p:clrMapOvr>
    <a:masterClrMapping/>
  </p:clrMapOvr>
</p:sld>
</file>

<file path=ppt/theme/theme1.xml><?xml version="1.0" encoding="utf-8"?>
<a:theme xmlns:a="http://schemas.openxmlformats.org/drawingml/2006/main" name="CS53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539" id="{822DD2A6-CE25-4827-B94B-CFD5B929E096}" vid="{1CFDBF4D-E3B9-4FCB-9D8E-160FC41F3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CS539</Template>
  <TotalTime>56404</TotalTime>
  <Words>3620</Words>
  <Application>Microsoft Macintosh PowerPoint</Application>
  <PresentationFormat>Widescreen</PresentationFormat>
  <Paragraphs>559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Nova Light</vt:lpstr>
      <vt:lpstr>Avenir Book</vt:lpstr>
      <vt:lpstr>Avenir Next LT Pro</vt:lpstr>
      <vt:lpstr>Calibri</vt:lpstr>
      <vt:lpstr>Cambria Math</vt:lpstr>
      <vt:lpstr>Roboto</vt:lpstr>
      <vt:lpstr>CS539</vt:lpstr>
      <vt:lpstr>Machine Learning  and Data Mining</vt:lpstr>
      <vt:lpstr>PowerPoint Presentation</vt:lpstr>
      <vt:lpstr>Generative vs. Discriminative Models</vt:lpstr>
      <vt:lpstr>PowerPoint Presentation</vt:lpstr>
      <vt:lpstr>A Motivating Discussion</vt:lpstr>
      <vt:lpstr>PowerPoint Presentation</vt:lpstr>
      <vt:lpstr>A Motivating Discussion</vt:lpstr>
      <vt:lpstr>A Motivating Discussion</vt:lpstr>
      <vt:lpstr>A Motivating Discussion</vt:lpstr>
      <vt:lpstr>New Topic: Support Vector Machines</vt:lpstr>
      <vt:lpstr>Web Demo</vt:lpstr>
      <vt:lpstr>Max-Margin Classifiers</vt:lpstr>
      <vt:lpstr>PowerPoint Presentation</vt:lpstr>
      <vt:lpstr>Max-Margin Classifiers</vt:lpstr>
      <vt:lpstr>PowerPoint Presentation</vt:lpstr>
      <vt:lpstr>Step 1) Establish Some Convenient Notation</vt:lpstr>
      <vt:lpstr>PowerPoint Presentation</vt:lpstr>
      <vt:lpstr>Step 1) Establish Some Convenient Notation</vt:lpstr>
      <vt:lpstr>Step 2) Derive an Expression for the Margin</vt:lpstr>
      <vt:lpstr>PowerPoint Presentation</vt:lpstr>
      <vt:lpstr>Step 2) Derive an Expression for the Margin</vt:lpstr>
      <vt:lpstr>Step 3) Set Up A Constrained Optimization Problem</vt:lpstr>
      <vt:lpstr>Step 3) Set Up A Constrained Optimization Problem</vt:lpstr>
      <vt:lpstr>Step 3) Set Up A Constrained Optimization Problem</vt:lpstr>
      <vt:lpstr>Step 3) Set Up A Constrained Optimization Problem</vt:lpstr>
      <vt:lpstr>PowerPoint Presentation</vt:lpstr>
      <vt:lpstr>Step 2) Derive and Expression for the Margin  (Back Again)</vt:lpstr>
      <vt:lpstr>Step 3) Set Up A Constrained Optimization Problem (Again)</vt:lpstr>
      <vt:lpstr>Recap Steps 1-3: We derived two objectives. How do they relate?</vt:lpstr>
      <vt:lpstr>Hard-Margin Support Vector Machine Objective</vt:lpstr>
      <vt:lpstr>Hard-Margin Support Vector Machine Objective</vt:lpstr>
      <vt:lpstr>Hard-Margin Support Vector Machine Objective</vt:lpstr>
      <vt:lpstr>Hard-Margin Support Vector Machine Objective</vt:lpstr>
      <vt:lpstr>PowerPoint Presentation</vt:lpstr>
      <vt:lpstr>Constrained Optimization with Lagrange Multipliers</vt:lpstr>
      <vt:lpstr>Constrained Optimization with Lagrange Multipliers</vt:lpstr>
      <vt:lpstr>Constrained Optimization with Lagrange Multipliers</vt:lpstr>
      <vt:lpstr>Constrained Optimization with Lagrange Multipliers</vt:lpstr>
      <vt:lpstr>Constrained Optimization with Lagrange Multipliers</vt:lpstr>
      <vt:lpstr>Constrained Optimization with Lagrange Multipliers</vt:lpstr>
      <vt:lpstr>Constrained Optimization with Lagrange Multipliers</vt:lpstr>
      <vt:lpstr>Constrained Optimization with Lagrange Multipliers</vt:lpstr>
      <vt:lpstr>Hard-Margin Support Vector Machine Objective</vt:lpstr>
      <vt:lpstr>Hard-Margin Support Vector Machine Objective</vt:lpstr>
      <vt:lpstr>Hard-Margin Support Vector Machine Objective</vt:lpstr>
      <vt:lpstr>Hard-Margin Support Vector Machine Objective</vt:lpstr>
      <vt:lpstr>Hard-Margin Support Vector Machine Objective</vt:lpstr>
      <vt:lpstr>Hard-Margin Support Vector Machine Objective</vt:lpstr>
      <vt:lpstr>PowerPoint Presentation</vt:lpstr>
      <vt:lpstr>Please accept this majestic photo of my friend’s cat Simba for sticking with me</vt:lpstr>
      <vt:lpstr>Recap of what we’ve been doing so far</vt:lpstr>
      <vt:lpstr>Why have we done all this?</vt:lpstr>
      <vt:lpstr>Examining the Dual Solution</vt:lpstr>
      <vt:lpstr>Examining the Dual Solution</vt:lpstr>
      <vt:lpstr>PowerPoint Presentation</vt:lpstr>
      <vt:lpstr>Examining the Dual Solution</vt:lpstr>
      <vt:lpstr>Examining the Dual Solution</vt:lpstr>
      <vt:lpstr>Examining the Dual Solution</vt:lpstr>
      <vt:lpstr>Examining the Dual Solution</vt:lpstr>
      <vt:lpstr>Web Demo</vt:lpstr>
      <vt:lpstr>What you need to know from today’s lecture:</vt:lpstr>
      <vt:lpstr>Teaser for Next Time: What about the non-linearly separable case?</vt:lpstr>
      <vt:lpstr>Teaser for Next Time: What about the non-linearly separable case?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Word?</dc:title>
  <dc:creator>stefmlpcola@gmail.com</dc:creator>
  <cp:lastModifiedBy>Lee, Stefan M</cp:lastModifiedBy>
  <cp:revision>1784</cp:revision>
  <dcterms:created xsi:type="dcterms:W3CDTF">2020-11-24T17:22:38Z</dcterms:created>
  <dcterms:modified xsi:type="dcterms:W3CDTF">2023-10-25T22:31:15Z</dcterms:modified>
</cp:coreProperties>
</file>